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</p:sldMasterIdLst>
  <p:notesMasterIdLst>
    <p:notesMasterId r:id="rId75"/>
  </p:notesMasterIdLst>
  <p:handoutMasterIdLst>
    <p:handoutMasterId r:id="rId76"/>
  </p:handoutMasterIdLst>
  <p:sldIdLst>
    <p:sldId id="256" r:id="rId2"/>
    <p:sldId id="273" r:id="rId3"/>
    <p:sldId id="288" r:id="rId4"/>
    <p:sldId id="280" r:id="rId5"/>
    <p:sldId id="274" r:id="rId6"/>
    <p:sldId id="279" r:id="rId7"/>
    <p:sldId id="275" r:id="rId8"/>
    <p:sldId id="276" r:id="rId9"/>
    <p:sldId id="277" r:id="rId10"/>
    <p:sldId id="289" r:id="rId11"/>
    <p:sldId id="278" r:id="rId12"/>
    <p:sldId id="282" r:id="rId13"/>
    <p:sldId id="324" r:id="rId14"/>
    <p:sldId id="281" r:id="rId15"/>
    <p:sldId id="325" r:id="rId16"/>
    <p:sldId id="290" r:id="rId17"/>
    <p:sldId id="283" r:id="rId18"/>
    <p:sldId id="284" r:id="rId19"/>
    <p:sldId id="285" r:id="rId20"/>
    <p:sldId id="286" r:id="rId21"/>
    <p:sldId id="28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23" r:id="rId34"/>
    <p:sldId id="291" r:id="rId35"/>
    <p:sldId id="292" r:id="rId36"/>
    <p:sldId id="293" r:id="rId37"/>
    <p:sldId id="294" r:id="rId38"/>
    <p:sldId id="296" r:id="rId39"/>
    <p:sldId id="297" r:id="rId40"/>
    <p:sldId id="32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2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8" r:id="rId60"/>
    <p:sldId id="319" r:id="rId61"/>
    <p:sldId id="320" r:id="rId62"/>
    <p:sldId id="364" r:id="rId63"/>
    <p:sldId id="365" r:id="rId64"/>
    <p:sldId id="337" r:id="rId65"/>
    <p:sldId id="338" r:id="rId66"/>
    <p:sldId id="340" r:id="rId67"/>
    <p:sldId id="357" r:id="rId68"/>
    <p:sldId id="358" r:id="rId69"/>
    <p:sldId id="359" r:id="rId70"/>
    <p:sldId id="360" r:id="rId71"/>
    <p:sldId id="316" r:id="rId72"/>
    <p:sldId id="317" r:id="rId73"/>
    <p:sldId id="295" r:id="rId74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193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1483">
          <p15:clr>
            <a:srgbClr val="A4A3A4"/>
          </p15:clr>
        </p15:guide>
        <p15:guide id="6" orient="horz" pos="3514">
          <p15:clr>
            <a:srgbClr val="A4A3A4"/>
          </p15:clr>
        </p15:guide>
        <p15:guide id="7" orient="horz" pos="2833">
          <p15:clr>
            <a:srgbClr val="A4A3A4"/>
          </p15:clr>
        </p15:guide>
        <p15:guide id="8" pos="2880">
          <p15:clr>
            <a:srgbClr val="A4A3A4"/>
          </p15:clr>
        </p15:guide>
        <p15:guide id="9" pos="4734">
          <p15:clr>
            <a:srgbClr val="A4A3A4"/>
          </p15:clr>
        </p15:guide>
        <p15:guide id="10" pos="1959">
          <p15:clr>
            <a:srgbClr val="A4A3A4"/>
          </p15:clr>
        </p15:guide>
        <p15:guide id="11" pos="3808">
          <p15:clr>
            <a:srgbClr val="A4A3A4"/>
          </p15:clr>
        </p15:guide>
        <p15:guide id="12" pos="5566">
          <p15:clr>
            <a:srgbClr val="A4A3A4"/>
          </p15:clr>
        </p15:guide>
        <p15:guide id="13" pos="1026">
          <p15:clr>
            <a:srgbClr val="A4A3A4"/>
          </p15:clr>
        </p15:guide>
        <p15:guide id="1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94D2"/>
    <a:srgbClr val="2C6DBA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2" autoAdjust="0"/>
  </p:normalViewPr>
  <p:slideViewPr>
    <p:cSldViewPr snapToGrid="0">
      <p:cViewPr varScale="1">
        <p:scale>
          <a:sx n="78" d="100"/>
          <a:sy n="78" d="100"/>
        </p:scale>
        <p:origin x="1622" y="48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2880"/>
        <p:guide pos="4734"/>
        <p:guide pos="1959"/>
        <p:guide pos="3808"/>
        <p:guide pos="5566"/>
        <p:guide pos="102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3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0" y="5300253"/>
            <a:ext cx="5548313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5728918"/>
            <a:ext cx="5548313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59333"/>
            <a:ext cx="5548313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July 21, 2014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16" y="2250764"/>
            <a:ext cx="9148017" cy="2367666"/>
            <a:chOff x="-4016" y="2250764"/>
            <a:chExt cx="9148017" cy="2367666"/>
          </a:xfrm>
        </p:grpSpPr>
        <p:sp>
          <p:nvSpPr>
            <p:cNvPr id="3" name="Rectangle 7"/>
            <p:cNvSpPr>
              <a:spLocks/>
            </p:cNvSpPr>
            <p:nvPr/>
          </p:nvSpPr>
          <p:spPr bwMode="auto">
            <a:xfrm>
              <a:off x="1" y="2252755"/>
              <a:ext cx="9144000" cy="236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608" tIns="21804" rIns="43608" bIns="21804" anchor="ctr"/>
            <a:lstStyle/>
            <a:p>
              <a:pPr algn="ctr" defTabSz="215900"/>
              <a:endParaRPr lang="en-US" sz="1800" dirty="0">
                <a:solidFill>
                  <a:srgbClr val="FFFFFF"/>
                </a:solidFill>
                <a:latin typeface="Franklin Gothic Book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791" y="3143707"/>
              <a:ext cx="2420233" cy="594530"/>
            </a:xfrm>
            <a:prstGeom prst="rect">
              <a:avLst/>
            </a:prstGeom>
          </p:spPr>
        </p:pic>
        <p:sp>
          <p:nvSpPr>
            <p:cNvPr id="12" name="Parallelogram 11"/>
            <p:cNvSpPr/>
            <p:nvPr userDrawn="1"/>
          </p:nvSpPr>
          <p:spPr bwMode="auto">
            <a:xfrm>
              <a:off x="-4016" y="2250764"/>
              <a:ext cx="6291434" cy="2367666"/>
            </a:xfrm>
            <a:custGeom>
              <a:avLst/>
              <a:gdLst>
                <a:gd name="connsiteX0" fmla="*/ 0 w 7110584"/>
                <a:gd name="connsiteY0" fmla="*/ 2367666 h 2367666"/>
                <a:gd name="connsiteX1" fmla="*/ 775198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7110584"/>
                <a:gd name="connsiteY0" fmla="*/ 2367666 h 2367666"/>
                <a:gd name="connsiteX1" fmla="*/ 820442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6291434"/>
                <a:gd name="connsiteY0" fmla="*/ 2367666 h 2367666"/>
                <a:gd name="connsiteX1" fmla="*/ 1292 w 6291434"/>
                <a:gd name="connsiteY1" fmla="*/ 0 h 2367666"/>
                <a:gd name="connsiteX2" fmla="*/ 6291434 w 6291434"/>
                <a:gd name="connsiteY2" fmla="*/ 0 h 2367666"/>
                <a:gd name="connsiteX3" fmla="*/ 5516236 w 6291434"/>
                <a:gd name="connsiteY3" fmla="*/ 2367666 h 2367666"/>
                <a:gd name="connsiteX4" fmla="*/ 0 w 6291434"/>
                <a:gd name="connsiteY4" fmla="*/ 2367666 h 23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1434" h="2367666">
                  <a:moveTo>
                    <a:pt x="0" y="2367666"/>
                  </a:moveTo>
                  <a:cubicBezTo>
                    <a:pt x="431" y="1578444"/>
                    <a:pt x="861" y="789222"/>
                    <a:pt x="1292" y="0"/>
                  </a:cubicBezTo>
                  <a:lnTo>
                    <a:pt x="6291434" y="0"/>
                  </a:lnTo>
                  <a:lnTo>
                    <a:pt x="5516236" y="2367666"/>
                  </a:lnTo>
                  <a:lnTo>
                    <a:pt x="0" y="23676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2259016"/>
            <a:ext cx="4835779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74278" y="1279525"/>
            <a:ext cx="3734993" cy="4772025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150" y="3718934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261" y="6647649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-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 updated: 0115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Cerner Corporation.  All rights reserved.  </a:t>
            </a:r>
          </a:p>
          <a:p>
            <a:pPr algn="l"/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1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984" y="6641870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 © Cerner Corporation.  All rights reserved.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This document contains Cerner confidential and/or proprietary </a:t>
            </a:r>
            <a:r>
              <a:rPr lang="en-US" sz="5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0"/>
            <a:ext cx="5259388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6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-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dirty="0"/>
              <a:t>© 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524" y="1426872"/>
            <a:ext cx="9153524" cy="3070517"/>
            <a:chOff x="-9524" y="1426872"/>
            <a:chExt cx="9153524" cy="3070517"/>
          </a:xfrm>
        </p:grpSpPr>
        <p:pic>
          <p:nvPicPr>
            <p:cNvPr id="2" name="Picture 1" descr="FAN9016905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711" y="1466071"/>
              <a:ext cx="4102289" cy="273485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-8597" y="1426872"/>
              <a:ext cx="6234000" cy="2853743"/>
              <a:chOff x="-8597" y="1426872"/>
              <a:chExt cx="6234000" cy="2853743"/>
            </a:xfrm>
          </p:grpSpPr>
          <p:sp>
            <p:nvSpPr>
              <p:cNvPr id="23" name="Parallelogram 22"/>
              <p:cNvSpPr/>
              <p:nvPr userDrawn="1"/>
            </p:nvSpPr>
            <p:spPr bwMode="auto">
              <a:xfrm>
                <a:off x="-8597" y="1426872"/>
                <a:ext cx="6234000" cy="2853743"/>
              </a:xfrm>
              <a:custGeom>
                <a:avLst/>
                <a:gdLst>
                  <a:gd name="connsiteX0" fmla="*/ 0 w 7305563"/>
                  <a:gd name="connsiteY0" fmla="*/ 2853743 h 2853743"/>
                  <a:gd name="connsiteX1" fmla="*/ 934344 w 7305563"/>
                  <a:gd name="connsiteY1" fmla="*/ 0 h 2853743"/>
                  <a:gd name="connsiteX2" fmla="*/ 7305563 w 7305563"/>
                  <a:gd name="connsiteY2" fmla="*/ 0 h 2853743"/>
                  <a:gd name="connsiteX3" fmla="*/ 6371219 w 7305563"/>
                  <a:gd name="connsiteY3" fmla="*/ 2853743 h 2853743"/>
                  <a:gd name="connsiteX4" fmla="*/ 0 w 7305563"/>
                  <a:gd name="connsiteY4" fmla="*/ 2853743 h 2853743"/>
                  <a:gd name="connsiteX0" fmla="*/ 137219 w 6371219"/>
                  <a:gd name="connsiteY0" fmla="*/ 2853743 h 2853743"/>
                  <a:gd name="connsiteX1" fmla="*/ 0 w 6371219"/>
                  <a:gd name="connsiteY1" fmla="*/ 0 h 2853743"/>
                  <a:gd name="connsiteX2" fmla="*/ 6371219 w 6371219"/>
                  <a:gd name="connsiteY2" fmla="*/ 0 h 2853743"/>
                  <a:gd name="connsiteX3" fmla="*/ 5436875 w 6371219"/>
                  <a:gd name="connsiteY3" fmla="*/ 2853743 h 2853743"/>
                  <a:gd name="connsiteX4" fmla="*/ 137219 w 6371219"/>
                  <a:gd name="connsiteY4" fmla="*/ 2853743 h 2853743"/>
                  <a:gd name="connsiteX0" fmla="*/ 0 w 6234000"/>
                  <a:gd name="connsiteY0" fmla="*/ 2853743 h 2853743"/>
                  <a:gd name="connsiteX1" fmla="*/ 3275 w 6234000"/>
                  <a:gd name="connsiteY1" fmla="*/ 0 h 2853743"/>
                  <a:gd name="connsiteX2" fmla="*/ 6234000 w 6234000"/>
                  <a:gd name="connsiteY2" fmla="*/ 0 h 2853743"/>
                  <a:gd name="connsiteX3" fmla="*/ 5299656 w 6234000"/>
                  <a:gd name="connsiteY3" fmla="*/ 2853743 h 2853743"/>
                  <a:gd name="connsiteX4" fmla="*/ 0 w 6234000"/>
                  <a:gd name="connsiteY4" fmla="*/ 2853743 h 285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000" h="2853743">
                    <a:moveTo>
                      <a:pt x="0" y="2853743"/>
                    </a:moveTo>
                    <a:cubicBezTo>
                      <a:pt x="1092" y="1902495"/>
                      <a:pt x="2183" y="951248"/>
                      <a:pt x="3275" y="0"/>
                    </a:cubicBezTo>
                    <a:lnTo>
                      <a:pt x="6234000" y="0"/>
                    </a:lnTo>
                    <a:lnTo>
                      <a:pt x="5299656" y="2853743"/>
                    </a:lnTo>
                    <a:lnTo>
                      <a:pt x="0" y="28537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Parallelogram 21"/>
              <p:cNvSpPr/>
              <p:nvPr userDrawn="1"/>
            </p:nvSpPr>
            <p:spPr bwMode="auto">
              <a:xfrm>
                <a:off x="-7316" y="1469926"/>
                <a:ext cx="6052516" cy="2724249"/>
              </a:xfrm>
              <a:custGeom>
                <a:avLst/>
                <a:gdLst>
                  <a:gd name="connsiteX0" fmla="*/ 0 w 6974060"/>
                  <a:gd name="connsiteY0" fmla="*/ 2724249 h 2724249"/>
                  <a:gd name="connsiteX1" fmla="*/ 891946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974060"/>
                  <a:gd name="connsiteY0" fmla="*/ 2724249 h 2724249"/>
                  <a:gd name="connsiteX1" fmla="*/ 922902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052516"/>
                  <a:gd name="connsiteY0" fmla="*/ 2724249 h 2724249"/>
                  <a:gd name="connsiteX1" fmla="*/ 1358 w 6052516"/>
                  <a:gd name="connsiteY1" fmla="*/ 0 h 2724249"/>
                  <a:gd name="connsiteX2" fmla="*/ 6052516 w 6052516"/>
                  <a:gd name="connsiteY2" fmla="*/ 0 h 2724249"/>
                  <a:gd name="connsiteX3" fmla="*/ 5160570 w 6052516"/>
                  <a:gd name="connsiteY3" fmla="*/ 2724249 h 2724249"/>
                  <a:gd name="connsiteX4" fmla="*/ 0 w 6052516"/>
                  <a:gd name="connsiteY4" fmla="*/ 2724249 h 272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2516" h="2724249">
                    <a:moveTo>
                      <a:pt x="0" y="2724249"/>
                    </a:moveTo>
                    <a:cubicBezTo>
                      <a:pt x="453" y="1816166"/>
                      <a:pt x="905" y="908083"/>
                      <a:pt x="1358" y="0"/>
                    </a:cubicBezTo>
                    <a:lnTo>
                      <a:pt x="6052516" y="0"/>
                    </a:lnTo>
                    <a:lnTo>
                      <a:pt x="5160570" y="2724249"/>
                    </a:lnTo>
                    <a:lnTo>
                      <a:pt x="0" y="2724249"/>
                    </a:lnTo>
                    <a:close/>
                  </a:path>
                </a:pathLst>
              </a:custGeom>
              <a:solidFill>
                <a:srgbClr val="0D94D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Parallelogram 24"/>
            <p:cNvSpPr/>
            <p:nvPr userDrawn="1"/>
          </p:nvSpPr>
          <p:spPr bwMode="auto">
            <a:xfrm>
              <a:off x="-9524" y="3808793"/>
              <a:ext cx="4579143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143" h="688596">
                  <a:moveTo>
                    <a:pt x="0" y="688596"/>
                  </a:moveTo>
                  <a:lnTo>
                    <a:pt x="3996" y="0"/>
                  </a:lnTo>
                  <a:lnTo>
                    <a:pt x="4579143" y="0"/>
                  </a:lnTo>
                  <a:lnTo>
                    <a:pt x="4353690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1150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1150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fld id="{B584F102-AF6B-4EC2-9F2D-C2961294974C}" type="datetime4">
              <a:rPr lang="en-US" smtClean="0"/>
              <a:t>July 21, 2014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11149" y="1481751"/>
            <a:ext cx="4840203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1150" y="3810219"/>
            <a:ext cx="4002584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0196" y="2354263"/>
            <a:ext cx="7525421" cy="1881002"/>
            <a:chOff x="-10196" y="2354263"/>
            <a:chExt cx="7525421" cy="1881002"/>
          </a:xfrm>
        </p:grpSpPr>
        <p:sp>
          <p:nvSpPr>
            <p:cNvPr id="16" name="Parallelogram 15"/>
            <p:cNvSpPr/>
            <p:nvPr userDrawn="1"/>
          </p:nvSpPr>
          <p:spPr bwMode="auto">
            <a:xfrm>
              <a:off x="-10196" y="2354263"/>
              <a:ext cx="7525421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5421" h="1671727">
                  <a:moveTo>
                    <a:pt x="0" y="1671727"/>
                  </a:moveTo>
                  <a:cubicBezTo>
                    <a:pt x="2985" y="1114485"/>
                    <a:pt x="5971" y="557242"/>
                    <a:pt x="8956" y="0"/>
                  </a:cubicBezTo>
                  <a:lnTo>
                    <a:pt x="7525421" y="0"/>
                  </a:lnTo>
                  <a:lnTo>
                    <a:pt x="6978081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9162" y="3821821"/>
              <a:ext cx="6064971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971" h="413444">
                  <a:moveTo>
                    <a:pt x="7063" y="413444"/>
                  </a:moveTo>
                  <a:lnTo>
                    <a:pt x="0" y="0"/>
                  </a:lnTo>
                  <a:lnTo>
                    <a:pt x="6064971" y="0"/>
                  </a:lnTo>
                  <a:lnTo>
                    <a:pt x="5929605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913" y="2367665"/>
            <a:ext cx="6591979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1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1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8241DAF-D3D1-4C65-9DAB-493DE76CC6E3}" type="datetime4">
              <a:rPr lang="en-US" smtClean="0"/>
              <a:t>July 21, 2014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91975" y="2614623"/>
            <a:ext cx="754232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91974" y="2621603"/>
            <a:ext cx="7549307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322580" y="1280160"/>
            <a:ext cx="8224520" cy="4331746"/>
          </a:xfrm>
        </p:spPr>
        <p:txBody>
          <a:bodyPr anchor="ctr" anchorCtr="1"/>
          <a:lstStyle>
            <a:lvl1pPr marL="320040" indent="-3200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1787" y="1280160"/>
            <a:ext cx="386873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38877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87875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584575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 bwMode="auto">
          <a:xfrm>
            <a:off x="-7144" y="813351"/>
            <a:ext cx="8562705" cy="234399"/>
          </a:xfrm>
          <a:custGeom>
            <a:avLst/>
            <a:gdLst>
              <a:gd name="connsiteX0" fmla="*/ 0 w 8650811"/>
              <a:gd name="connsiteY0" fmla="*/ 234399 h 234399"/>
              <a:gd name="connsiteX1" fmla="*/ 76745 w 8650811"/>
              <a:gd name="connsiteY1" fmla="*/ 0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650811"/>
              <a:gd name="connsiteY0" fmla="*/ 234399 h 234399"/>
              <a:gd name="connsiteX1" fmla="*/ 91032 w 8650811"/>
              <a:gd name="connsiteY1" fmla="*/ 2381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562705"/>
              <a:gd name="connsiteY0" fmla="*/ 234399 h 234399"/>
              <a:gd name="connsiteX1" fmla="*/ 2926 w 8562705"/>
              <a:gd name="connsiteY1" fmla="*/ 2381 h 234399"/>
              <a:gd name="connsiteX2" fmla="*/ 8562705 w 8562705"/>
              <a:gd name="connsiteY2" fmla="*/ 0 h 234399"/>
              <a:gd name="connsiteX3" fmla="*/ 8485960 w 8562705"/>
              <a:gd name="connsiteY3" fmla="*/ 234399 h 234399"/>
              <a:gd name="connsiteX4" fmla="*/ 0 w 8562705"/>
              <a:gd name="connsiteY4" fmla="*/ 234399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705" h="234399">
                <a:moveTo>
                  <a:pt x="0" y="234399"/>
                </a:moveTo>
                <a:cubicBezTo>
                  <a:pt x="975" y="157060"/>
                  <a:pt x="1951" y="79720"/>
                  <a:pt x="2926" y="2381"/>
                </a:cubicBezTo>
                <a:lnTo>
                  <a:pt x="8562705" y="0"/>
                </a:lnTo>
                <a:lnTo>
                  <a:pt x="8485960" y="234399"/>
                </a:lnTo>
                <a:lnTo>
                  <a:pt x="0" y="23439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311150" y="1"/>
            <a:ext cx="8241866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0" y="1280160"/>
            <a:ext cx="78867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61" y="6615565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©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cern.com/display/reference/MPages+Reference+Pages" TargetMode="External"/><Relationship Id="rId2" Type="http://schemas.openxmlformats.org/officeDocument/2006/relationships/hyperlink" Target="https://www.ucern.com/community/cerner/solution_forums/groups/mpages-solution-servic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iki.ucern.com/display/public/reference/Configure+Custom+Columns+for+MPages+Worklists" TargetMode="External"/><Relationship Id="rId4" Type="http://schemas.openxmlformats.org/officeDocument/2006/relationships/hyperlink" Target="https://wiki.ucern.com/display/public/reference/All+About+MPages+5.0+Releas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/default.asp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on/default.asp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default.asp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1101discernHP/Discern+Explorer+Main+Help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APPLINK+using+Discern+Explorer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CCLLINK+using+Discern+Explorer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MPAGES_EVENT+using+Discern+Explorer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Building+Web+Pages+Using+XMLCclRequest+using+Discern+Explorer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pi.jquery.com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Heits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Associate Lead Software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8, 2019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MPages Overview</a:t>
            </a:r>
            <a:br>
              <a:rPr lang="en-US" dirty="0"/>
            </a:br>
            <a:r>
              <a:rPr lang="en-US" dirty="0"/>
              <a:t>MedStar</a:t>
            </a:r>
          </a:p>
        </p:txBody>
      </p:sp>
    </p:spTree>
    <p:extLst>
      <p:ext uri="{BB962C8B-B14F-4D97-AF65-F5344CB8AC3E}">
        <p14:creationId xmlns:p14="http://schemas.microsoft.com/office/powerpoint/2010/main" val="400869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Things to know</a:t>
            </a:r>
          </a:p>
        </p:txBody>
      </p:sp>
    </p:spTree>
    <p:extLst>
      <p:ext uri="{BB962C8B-B14F-4D97-AF65-F5344CB8AC3E}">
        <p14:creationId xmlns:p14="http://schemas.microsoft.com/office/powerpoint/2010/main" val="278075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Common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4790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the difference between a View and a Viewpoint?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View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an MPage created within the standard 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Standard Framework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MPages released through Content packages and set-up using Bedrock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Viewpoint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a collection of Views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1" y="3458105"/>
            <a:ext cx="55911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2811" y="3458105"/>
            <a:ext cx="5344056" cy="174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2811" y="3458105"/>
            <a:ext cx="822856" cy="174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2812" y="3458105"/>
            <a:ext cx="5591174" cy="2295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</a:t>
            </a:r>
            <a:r>
              <a:rPr lang="en-US" dirty="0" err="1"/>
              <a:t>Prefmaint</a:t>
            </a:r>
            <a:r>
              <a:rPr lang="en-US" dirty="0"/>
              <a:t> setup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9176" y="2133600"/>
            <a:ext cx="8215222" cy="2754744"/>
          </a:xfrm>
          <a:prstGeom prst="rect">
            <a:avLst/>
          </a:prstGeom>
        </p:spPr>
        <p:txBody>
          <a:bodyPr/>
          <a:lstStyle>
            <a:lvl1pPr marL="344488" indent="-344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294D3"/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bg2">
                    <a:lumMod val="75000"/>
                    <a:lumOff val="25000"/>
                  </a:schemeClr>
                </a:solidFill>
                <a:latin typeface="Franklin Gothic Demi" pitchFamily="34" charset="0"/>
                <a:ea typeface="ＭＳ Ｐゴシック" pitchFamily="-112" charset="-128"/>
                <a:cs typeface="Franklin Gothic Demi" pitchFamily="34" charset="0"/>
              </a:defRPr>
            </a:lvl1pPr>
            <a:lvl2pPr marL="690563" indent="-268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Blip>
                <a:blip r:embed="rId3"/>
              </a:buBlip>
              <a:defRPr sz="20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2pPr>
            <a:lvl3pPr marL="10271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3pPr>
            <a:lvl4pPr marL="1371600" indent="-2428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  <a:lumOff val="25000"/>
                </a:schemeClr>
              </a:buClr>
              <a:buFont typeface="Webdings" pitchFamily="18" charset="2"/>
              <a:buChar char="4"/>
              <a:defRPr sz="140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5pPr>
            <a:lvl6pPr marL="2578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6pPr>
            <a:lvl7pPr marL="3035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7pPr>
            <a:lvl8pPr marL="3492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8pPr>
            <a:lvl9pPr marL="3949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9pPr>
          </a:lstStyle>
          <a:p>
            <a:pPr fontAlgn="ctr"/>
            <a:r>
              <a:rPr lang="en-US" sz="2000" dirty="0">
                <a:solidFill>
                  <a:schemeClr val="tx1"/>
                </a:solidFill>
                <a:latin typeface="+mn-lt"/>
              </a:rPr>
              <a:t>Example:</a:t>
            </a:r>
          </a:p>
          <a:p>
            <a:pPr marL="422275" lvl="1" indent="0" fontAlgn="ctr">
              <a:buNone/>
            </a:pPr>
            <a:r>
              <a:rPr lang="en-US" sz="1400" dirty="0">
                <a:solidFill>
                  <a:schemeClr val="tx1"/>
                </a:solidFill>
              </a:rPr>
              <a:t>"MINE",  $PAT_PERSONID$,  $VIS_ENCNTRID$,  $USR_PERSONID$, $</a:t>
            </a:r>
            <a:r>
              <a:rPr lang="en-US" sz="1400" dirty="0" err="1">
                <a:solidFill>
                  <a:schemeClr val="tx1"/>
                </a:solidFill>
              </a:rPr>
              <a:t>USR_PositionCd</a:t>
            </a:r>
            <a:r>
              <a:rPr lang="en-US" sz="1400" dirty="0">
                <a:solidFill>
                  <a:schemeClr val="tx1"/>
                </a:solidFill>
              </a:rPr>
              <a:t>$, $</a:t>
            </a:r>
            <a:r>
              <a:rPr lang="en-US" sz="1400" dirty="0" err="1">
                <a:solidFill>
                  <a:schemeClr val="tx1"/>
                </a:solidFill>
              </a:rPr>
              <a:t>PAT_PPRCode</a:t>
            </a:r>
            <a:r>
              <a:rPr lang="en-US" sz="1400" dirty="0">
                <a:solidFill>
                  <a:schemeClr val="tx1"/>
                </a:solidFill>
              </a:rPr>
              <a:t>$, "$</a:t>
            </a:r>
            <a:r>
              <a:rPr lang="en-US" sz="1400" dirty="0" err="1">
                <a:solidFill>
                  <a:schemeClr val="tx1"/>
                </a:solidFill>
              </a:rPr>
              <a:t>APP_AppName</a:t>
            </a:r>
            <a:r>
              <a:rPr lang="en-US" sz="1400" dirty="0">
                <a:solidFill>
                  <a:schemeClr val="tx1"/>
                </a:solidFill>
              </a:rPr>
              <a:t>$", "", "VB_AMBULATORYSUMMARYVIEW “</a:t>
            </a:r>
          </a:p>
          <a:p>
            <a:pPr marL="422275" lvl="1" indent="0" fontAlgn="ctr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lvl="1" fontAlgn="ctr"/>
            <a:r>
              <a:rPr lang="en-US" sz="1400" b="0" dirty="0">
                <a:solidFill>
                  <a:schemeClr val="tx1"/>
                </a:solidFill>
              </a:rPr>
              <a:t>Note:  </a:t>
            </a:r>
            <a:r>
              <a:rPr lang="en-US" sz="1400" dirty="0">
                <a:solidFill>
                  <a:schemeClr val="tx1"/>
                </a:solidFill>
              </a:rPr>
              <a:t>In the example above, there is no static content folder or file path. Also, there is no IBM </a:t>
            </a:r>
            <a:r>
              <a:rPr lang="en-US" sz="1400" dirty="0" err="1">
                <a:solidFill>
                  <a:schemeClr val="tx1"/>
                </a:solidFill>
              </a:rPr>
              <a:t>WebSphere</a:t>
            </a:r>
            <a:r>
              <a:rPr lang="en-US" sz="1400" dirty="0">
                <a:solidFill>
                  <a:schemeClr val="tx1"/>
                </a:solidFill>
              </a:rPr>
              <a:t> file path in the REPORT_PARAM string, because MPages 5.0 caches the static content on the </a:t>
            </a:r>
            <a:r>
              <a:rPr lang="en-US" sz="1400" dirty="0" err="1">
                <a:solidFill>
                  <a:schemeClr val="tx1"/>
                </a:solidFill>
              </a:rPr>
              <a:t>WebSphere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/>
              <a:t>server.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6" y="1186245"/>
            <a:ext cx="8346403" cy="94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67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3388783" cy="5019040"/>
          </a:xfrm>
        </p:spPr>
        <p:txBody>
          <a:bodyPr>
            <a:normAutofit/>
          </a:bodyPr>
          <a:lstStyle/>
          <a:p>
            <a:r>
              <a:rPr lang="en-US" sz="2000" dirty="0">
                <a:cs typeface="Calibri" pitchFamily="34" charset="0"/>
              </a:rPr>
              <a:t>Can be standalone (not within a viewpoint)</a:t>
            </a:r>
          </a:p>
          <a:p>
            <a:r>
              <a:rPr lang="en-US" sz="2000" dirty="0">
                <a:cs typeface="Calibri" pitchFamily="34" charset="0"/>
              </a:rPr>
              <a:t>Facility defined view name</a:t>
            </a:r>
          </a:p>
          <a:p>
            <a:r>
              <a:rPr lang="en-US" sz="2000" dirty="0">
                <a:cs typeface="Calibri" pitchFamily="34" charset="0"/>
              </a:rPr>
              <a:t>Select content from component library</a:t>
            </a:r>
          </a:p>
          <a:p>
            <a:r>
              <a:rPr lang="en-US" sz="2000" dirty="0">
                <a:cs typeface="Calibri" pitchFamily="34" charset="0"/>
              </a:rPr>
              <a:t>Define “status”</a:t>
            </a:r>
          </a:p>
          <a:p>
            <a:pPr lvl="1"/>
            <a:r>
              <a:rPr lang="en-US" sz="1600" dirty="0">
                <a:cs typeface="Calibri" pitchFamily="34" charset="0"/>
              </a:rPr>
              <a:t>Required</a:t>
            </a:r>
          </a:p>
          <a:p>
            <a:pPr lvl="1"/>
            <a:r>
              <a:rPr lang="en-US" sz="1600" dirty="0">
                <a:cs typeface="Calibri" pitchFamily="34" charset="0"/>
              </a:rPr>
              <a:t>Off (By Default)</a:t>
            </a:r>
          </a:p>
          <a:p>
            <a:pPr lvl="1"/>
            <a:r>
              <a:rPr lang="en-US" sz="1600" dirty="0">
                <a:cs typeface="Calibri" pitchFamily="34" charset="0"/>
              </a:rPr>
              <a:t>On (By Default)</a:t>
            </a:r>
          </a:p>
          <a:p>
            <a:pPr marL="342900" lvl="1" indent="-342900"/>
            <a:r>
              <a:rPr lang="en-US" sz="2000" dirty="0">
                <a:cs typeface="Calibri" pitchFamily="34" charset="0"/>
              </a:rPr>
              <a:t>Identifier is used as last parameter when calling driver script (will make it standalone)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48896"/>
            <a:ext cx="4826000" cy="3807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1132" y="2531533"/>
            <a:ext cx="1540933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177945"/>
          </a:xfrm>
        </p:spPr>
        <p:txBody>
          <a:bodyPr>
            <a:normAutofit/>
          </a:bodyPr>
          <a:lstStyle/>
          <a:p>
            <a:r>
              <a:rPr lang="en-US" dirty="0">
                <a:cs typeface="Calibri" pitchFamily="34" charset="0"/>
              </a:rPr>
              <a:t>Single point of access from TOC</a:t>
            </a:r>
          </a:p>
          <a:p>
            <a:r>
              <a:rPr lang="en-US" dirty="0">
                <a:cs typeface="Calibri" pitchFamily="34" charset="0"/>
              </a:rPr>
              <a:t>Sort view via drag and drop</a:t>
            </a:r>
          </a:p>
          <a:p>
            <a:r>
              <a:rPr lang="en-US" dirty="0">
                <a:cs typeface="Calibri" pitchFamily="34" charset="0"/>
              </a:rPr>
              <a:t>Created by adding already created views within Bedrock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0" y="3458105"/>
            <a:ext cx="55911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3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861906"/>
          </a:xfrm>
        </p:spPr>
        <p:txBody>
          <a:bodyPr>
            <a:normAutofit/>
          </a:bodyPr>
          <a:lstStyle/>
          <a:p>
            <a:r>
              <a:rPr lang="en-US" sz="2000" dirty="0">
                <a:cs typeface="Calibri" pitchFamily="34" charset="0"/>
              </a:rPr>
              <a:t>Select previously created views to be added to a single viewpoint</a:t>
            </a:r>
          </a:p>
          <a:p>
            <a:r>
              <a:rPr lang="en-US" sz="2000" dirty="0">
                <a:cs typeface="Calibri" pitchFamily="34" charset="0"/>
              </a:rPr>
              <a:t>Identifier is used as last parameter when calling driver script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35924"/>
            <a:ext cx="5926667" cy="427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0665" y="3158067"/>
            <a:ext cx="1540933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- Blackbird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20980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Provides front-end logging capabilities</a:t>
            </a:r>
          </a:p>
          <a:p>
            <a:r>
              <a:rPr lang="en-US" sz="2400" dirty="0"/>
              <a:t>Activated by pressing Ctrl+\ and then refreshing Mpage</a:t>
            </a:r>
          </a:p>
          <a:p>
            <a:r>
              <a:rPr lang="en-US" sz="2400" dirty="0"/>
              <a:t>All scripts call information logged</a:t>
            </a:r>
          </a:p>
          <a:p>
            <a:r>
              <a:rPr lang="en-US" sz="2400" dirty="0"/>
              <a:t>Only accessible within standard MPages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01" y="3184874"/>
            <a:ext cx="6855666" cy="321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7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Bedrock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2000" b="1" dirty="0"/>
              <a:t>Why is the EJS Important and What Does it do?</a:t>
            </a:r>
          </a:p>
          <a:p>
            <a:pPr lvl="1" fontAlgn="ctr"/>
            <a:r>
              <a:rPr lang="en-US" sz="1600" dirty="0"/>
              <a:t>Bedrock Settings for Views and ViewPoints are cached using the EJS.</a:t>
            </a:r>
          </a:p>
          <a:p>
            <a:pPr lvl="1" fontAlgn="ctr"/>
            <a:r>
              <a:rPr lang="en-US" sz="1600" dirty="0"/>
              <a:t>Process improves performance by rarely querying the Bedrock tables when a refresh or load occurs.</a:t>
            </a:r>
          </a:p>
          <a:p>
            <a:pPr lvl="1" fontAlgn="ctr"/>
            <a:r>
              <a:rPr lang="en-US" sz="1600" dirty="0"/>
              <a:t>In the future, the EJS will be used for additional functionality other than caching Bedrock settings.</a:t>
            </a:r>
          </a:p>
          <a:p>
            <a:pPr fontAlgn="ctr"/>
            <a:r>
              <a:rPr lang="en-US" sz="2000" b="1" dirty="0"/>
              <a:t>What if I need to make Bedrock changes?</a:t>
            </a:r>
          </a:p>
          <a:p>
            <a:pPr lvl="1" fontAlgn="ctr"/>
            <a:r>
              <a:rPr lang="en-US" sz="1600" dirty="0"/>
              <a:t>If a change needs to be made and it’s minor, change the settings and then cycle </a:t>
            </a:r>
            <a:r>
              <a:rPr lang="en-US" sz="1600" i="1" dirty="0">
                <a:solidFill>
                  <a:srgbClr val="FF0000"/>
                </a:solidFill>
              </a:rPr>
              <a:t>server 535</a:t>
            </a:r>
            <a:r>
              <a:rPr lang="en-US" sz="1600" dirty="0"/>
              <a:t>.</a:t>
            </a:r>
          </a:p>
          <a:p>
            <a:pPr lvl="1" fontAlgn="ctr"/>
            <a:r>
              <a:rPr lang="en-US" sz="1600" dirty="0"/>
              <a:t>If installing a package with a lot of setup, the EJS provides a “No Cache” property.  Just make sure it is turned off when done.</a:t>
            </a:r>
          </a:p>
          <a:p>
            <a:pPr fontAlgn="ctr"/>
            <a:r>
              <a:rPr lang="en-US" sz="2000" b="1" dirty="0"/>
              <a:t>Can the EJS fail, and what’s the Fail-Over Plan?</a:t>
            </a:r>
          </a:p>
          <a:p>
            <a:pPr lvl="1" fontAlgn="ctr"/>
            <a:r>
              <a:rPr lang="en-US" sz="1600" dirty="0"/>
              <a:t>If it fails, the system automatically reads from the Bedrock tables on every load and refresh.  This is will cause a decrease in performance, but will behave similar to 4.x </a:t>
            </a:r>
            <a:r>
              <a:rPr lang="en-US" sz="1600" dirty="0" err="1"/>
              <a:t>Mpages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1945640"/>
          </a:xfrm>
        </p:spPr>
        <p:txBody>
          <a:bodyPr/>
          <a:lstStyle/>
          <a:p>
            <a:pPr fontAlgn="ctr"/>
            <a:r>
              <a:rPr lang="en-US" sz="2400" dirty="0"/>
              <a:t>MPages 5.0 release requires a web server due to the static content being hosted on the web server to ensure optimal system performance.</a:t>
            </a:r>
          </a:p>
          <a:p>
            <a:pPr fontAlgn="ctr"/>
            <a:r>
              <a:rPr lang="en-US" sz="2400" dirty="0"/>
              <a:t>Core utilities have been divided from the component utilities.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7" y="2887136"/>
            <a:ext cx="3479800" cy="351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 err="1"/>
              <a:t>Mpages</a:t>
            </a:r>
            <a:r>
              <a:rPr lang="en-US" sz="2000" b="1" dirty="0"/>
              <a:t> 4.6 release serves up 5.44 Mb of code where 68% of that code is not needed for the view (on average) 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1" y="2328342"/>
            <a:ext cx="7580223" cy="4105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5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MPages – Things to know</a:t>
            </a:r>
          </a:p>
          <a:p>
            <a:r>
              <a:rPr lang="en-US" dirty="0"/>
              <a:t>Technical Topics</a:t>
            </a:r>
          </a:p>
          <a:p>
            <a:r>
              <a:rPr lang="en-US" dirty="0"/>
              <a:t>MPage Web Service</a:t>
            </a:r>
          </a:p>
          <a:p>
            <a:r>
              <a:rPr lang="en-US" dirty="0"/>
              <a:t>Agenda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1598507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MPages 5.0 release only serves up the code for the components that are defined in the Bedrock Define Layout option for this view.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ViewPoints serve up code for all components on all views needed.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" y="2827867"/>
            <a:ext cx="6909432" cy="366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46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188373"/>
          </a:xfrm>
        </p:spPr>
        <p:txBody>
          <a:bodyPr>
            <a:normAutofit fontScale="92500" lnSpcReduction="10000"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Do I have to Manually Move my Static Content to the Web Server?</a:t>
            </a:r>
          </a:p>
          <a:p>
            <a:pPr lvl="1" fontAlgn="ctr"/>
            <a:r>
              <a:rPr lang="en-US" sz="1600" dirty="0"/>
              <a:t>No.  In short, the web server, when up and running, grabs the static content from the code warehouse and hosts its on the web server for you.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How does my static content get updated with future releases?</a:t>
            </a:r>
          </a:p>
          <a:p>
            <a:pPr lvl="1" fontAlgn="ctr"/>
            <a:r>
              <a:rPr lang="en-US" sz="1600" dirty="0"/>
              <a:t>With every package install, there is a period of time where the web server must cycle and refresh to obtain the latest static content (take upwards of 6 minutes).</a:t>
            </a:r>
          </a:p>
          <a:p>
            <a:pPr lvl="1" fontAlgn="ctr"/>
            <a:r>
              <a:rPr lang="en-US" sz="1600" dirty="0"/>
              <a:t>Any modifications to the static content will require a refresh of your web server.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What happens if my web server fails or goes down?</a:t>
            </a:r>
          </a:p>
          <a:p>
            <a:pPr lvl="1" fontAlgn="ctr"/>
            <a:r>
              <a:rPr lang="en-US" sz="1600" dirty="0"/>
              <a:t>You can point your views and ViewPoints to the code warehouse using the 8</a:t>
            </a:r>
            <a:r>
              <a:rPr lang="en-US" sz="1600" baseline="30000" dirty="0"/>
              <a:t>th</a:t>
            </a:r>
            <a:r>
              <a:rPr lang="en-US" sz="1600" dirty="0"/>
              <a:t> report </a:t>
            </a:r>
            <a:r>
              <a:rPr lang="en-US" sz="1600" dirty="0" err="1"/>
              <a:t>param</a:t>
            </a:r>
            <a:r>
              <a:rPr lang="en-US" sz="1600" dirty="0"/>
              <a:t> prompt.  This will cause a decrease in performance however.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Why do I have to leave my static content file path blank for the report </a:t>
            </a:r>
            <a:r>
              <a:rPr lang="en-US" sz="2000" b="1" dirty="0" err="1"/>
              <a:t>params</a:t>
            </a:r>
            <a:r>
              <a:rPr lang="en-US" sz="2000" b="1" dirty="0"/>
              <a:t>?</a:t>
            </a:r>
          </a:p>
          <a:p>
            <a:pPr lvl="1" fontAlgn="ctr"/>
            <a:r>
              <a:rPr lang="en-US" sz="1600" dirty="0"/>
              <a:t>When using the new unified driver, the system expects your static content to be on the web server, and it knows how to fetch it from there.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Do my custom component files need to be back-up before each MPage installation?</a:t>
            </a:r>
          </a:p>
          <a:p>
            <a:pPr lvl="1" fontAlgn="ctr"/>
            <a:r>
              <a:rPr lang="en-US" sz="1600" dirty="0"/>
              <a:t>It needs to be backed up before installation of MPages 5.0, but after that, no it does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Population/Organizer level framework.</a:t>
            </a:r>
          </a:p>
          <a:p>
            <a:r>
              <a:rPr lang="en-US" dirty="0"/>
              <a:t>Available for </a:t>
            </a:r>
            <a:r>
              <a:rPr lang="en-US" dirty="0" err="1"/>
              <a:t>PowerChart</a:t>
            </a:r>
            <a:r>
              <a:rPr lang="en-US" dirty="0"/>
              <a:t>, FirstNet &amp; </a:t>
            </a:r>
            <a:r>
              <a:rPr lang="en-US" dirty="0" err="1"/>
              <a:t>SurgiNet</a:t>
            </a:r>
            <a:r>
              <a:rPr lang="en-US" dirty="0"/>
              <a:t>.</a:t>
            </a:r>
          </a:p>
          <a:p>
            <a:r>
              <a:rPr lang="en-US" dirty="0"/>
              <a:t>Must define the worklist for the application at the position level in Preference Maintenance tool.</a:t>
            </a:r>
          </a:p>
          <a:p>
            <a:r>
              <a:rPr lang="en-US" dirty="0"/>
              <a:t>Custom Column development supported for Patient Organizer View layout type starting from </a:t>
            </a:r>
            <a:r>
              <a:rPr lang="en-US" dirty="0" err="1"/>
              <a:t>Mpages</a:t>
            </a:r>
            <a:r>
              <a:rPr lang="en-US" dirty="0"/>
              <a:t> 6.3.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4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Bedrock - Patient Organizer 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67C718-4A8E-4B96-9F08-D7E361F6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8" y="1782146"/>
            <a:ext cx="7479911" cy="48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7886700" cy="54796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Bedrock - Patient Organizer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C61C0-2E90-4F84-A434-CC2293F6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4" y="1623527"/>
            <a:ext cx="7616341" cy="48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8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3"/>
            <a:ext cx="8496950" cy="5290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Prefmaint</a:t>
            </a:r>
            <a:r>
              <a:rPr lang="en-US" sz="2400" dirty="0"/>
              <a:t> - Add tab Discern Report at Organizer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EE2A-A448-490F-81D9-585C97BB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1" y="1679510"/>
            <a:ext cx="8346239" cy="46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8496950" cy="5290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REPORT_NAME: MP_UNIFIED_ORG_DRIVER</a:t>
            </a:r>
          </a:p>
          <a:p>
            <a:pPr marL="0" indent="0">
              <a:buNone/>
            </a:pPr>
            <a:r>
              <a:rPr lang="en-US" sz="1400" b="1" dirty="0"/>
              <a:t>REPORT_PARAM: "MINE",$USR_PERSONID$,$</a:t>
            </a:r>
            <a:r>
              <a:rPr lang="en-US" sz="1400" b="1" dirty="0" err="1"/>
              <a:t>USR_PositionCd</a:t>
            </a:r>
            <a:r>
              <a:rPr lang="en-US" sz="1400" b="1" dirty="0"/>
              <a:t>$,"$</a:t>
            </a:r>
            <a:r>
              <a:rPr lang="en-US" sz="1400" b="1" dirty="0" err="1"/>
              <a:t>APP_AppName</a:t>
            </a:r>
            <a:r>
              <a:rPr lang="en-US" sz="1400" b="1" dirty="0"/>
              <a:t>$","","[View or </a:t>
            </a:r>
            <a:r>
              <a:rPr lang="en-US" sz="1400" b="1" dirty="0" err="1"/>
              <a:t>ViewPoint</a:t>
            </a:r>
            <a:r>
              <a:rPr lang="en-US" sz="1400" b="1" dirty="0"/>
              <a:t> Identifier]"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5B8D9-E889-4B36-8453-46849551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3" y="1883282"/>
            <a:ext cx="8070980" cy="45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8496950" cy="5290457"/>
          </a:xfrm>
        </p:spPr>
        <p:txBody>
          <a:bodyPr>
            <a:normAutofit/>
          </a:bodyPr>
          <a:lstStyle/>
          <a:p>
            <a:r>
              <a:rPr lang="en-US" sz="1400" dirty="0"/>
              <a:t>User can choose from available patient lists via the drop down available</a:t>
            </a:r>
          </a:p>
          <a:p>
            <a:r>
              <a:rPr lang="en-US" sz="1400" dirty="0"/>
              <a:t>All patients present in the patient list will be displayed in the </a:t>
            </a:r>
            <a:r>
              <a:rPr lang="en-US" sz="1400" dirty="0" err="1"/>
              <a:t>MPage</a:t>
            </a:r>
            <a:r>
              <a:rPr lang="en-US" sz="1400" dirty="0"/>
              <a:t> view. A patient with no relationship between the user will also be shown in the list. </a:t>
            </a:r>
          </a:p>
          <a:p>
            <a:r>
              <a:rPr lang="en-US" sz="1400" dirty="0"/>
              <a:t>Some columns will not show data unless a relationship is established with the patient. </a:t>
            </a:r>
          </a:p>
          <a:p>
            <a:r>
              <a:rPr lang="en-US" sz="1400" dirty="0"/>
              <a:t>Can configure bedrock settings for some columns like patient information to link to patient level tab.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9AEAF-48A2-4127-8A85-79EEB6BF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" y="2744099"/>
            <a:ext cx="8496950" cy="34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5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1"/>
            <a:ext cx="8241866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3"/>
            <a:ext cx="3467748" cy="2146041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Allows user to establish a relation via the </a:t>
            </a:r>
            <a:r>
              <a:rPr lang="en-US" sz="1400" dirty="0" err="1"/>
              <a:t>MPage</a:t>
            </a:r>
            <a:r>
              <a:rPr lang="en-US" sz="1400" dirty="0"/>
              <a:t> view.</a:t>
            </a:r>
          </a:p>
          <a:p>
            <a:r>
              <a:rPr lang="en-US" sz="1400" dirty="0"/>
              <a:t>Click on the Establish Relationship button available in the </a:t>
            </a:r>
            <a:r>
              <a:rPr lang="en-US" sz="1400" dirty="0" err="1"/>
              <a:t>MPage</a:t>
            </a:r>
            <a:r>
              <a:rPr lang="en-US" sz="1400" dirty="0"/>
              <a:t>.</a:t>
            </a:r>
          </a:p>
          <a:p>
            <a:r>
              <a:rPr lang="en-US" sz="1400" dirty="0"/>
              <a:t>A pop up window will appear on the screen allowing the user to establish a relationship</a:t>
            </a:r>
          </a:p>
          <a:p>
            <a:r>
              <a:rPr lang="en-US" sz="1400" dirty="0"/>
              <a:t>Once the relationship is established all the columns will display data.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F04E12-F478-4043-9CD3-F561DBB5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34" y="1110345"/>
            <a:ext cx="3731227" cy="21460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2E48FA-BCA5-4BE5-80BE-43066348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5" y="3506117"/>
            <a:ext cx="8158195" cy="30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4"/>
            <a:ext cx="8832850" cy="709126"/>
          </a:xfrm>
        </p:spPr>
        <p:txBody>
          <a:bodyPr>
            <a:normAutofit/>
          </a:bodyPr>
          <a:lstStyle/>
          <a:p>
            <a:r>
              <a:rPr lang="en-US" sz="1400" dirty="0"/>
              <a:t>Additional data will be displayed in a pop-up box when a user clicks on a column cell.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22E72-3BB2-4D51-8469-452FAB50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978089"/>
            <a:ext cx="8769943" cy="4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11329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4"/>
            <a:ext cx="8552932" cy="709126"/>
          </a:xfrm>
        </p:spPr>
        <p:txBody>
          <a:bodyPr>
            <a:normAutofit/>
          </a:bodyPr>
          <a:lstStyle/>
          <a:p>
            <a:r>
              <a:rPr lang="en-US" sz="1400" dirty="0"/>
              <a:t>User can choose to enable or disable columns via the worklist </a:t>
            </a:r>
            <a:r>
              <a:rPr lang="en-US" sz="1400" dirty="0" err="1"/>
              <a:t>MPage</a:t>
            </a:r>
            <a:r>
              <a:rPr lang="en-US" sz="1400" dirty="0"/>
              <a:t> view.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B091A-A05E-4987-93B6-6EC6FF45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931656"/>
            <a:ext cx="8674230" cy="4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4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CB47-32D9-4552-A867-C100D66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B226-D993-4296-B5F5-85ACAE6A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09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Patient Organizer View layout type supports custom columns. Up to ten custom columns can be added.</a:t>
            </a:r>
          </a:p>
          <a:p>
            <a:r>
              <a:rPr lang="en-US" dirty="0"/>
              <a:t>A Custom CCL scripts will have to be developed for each column.</a:t>
            </a:r>
          </a:p>
          <a:p>
            <a:r>
              <a:rPr lang="en-US" dirty="0"/>
              <a:t>The CCL script controls the individual cell behavior, including which results are displayed.</a:t>
            </a:r>
          </a:p>
          <a:p>
            <a:r>
              <a:rPr lang="en-US" dirty="0"/>
              <a:t>The results can be displayed as numbers, icons or text.</a:t>
            </a:r>
          </a:p>
          <a:p>
            <a:r>
              <a:rPr lang="en-US" dirty="0"/>
              <a:t>CCL also controls data displayed in a pop-up box when user clicks a cell.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1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CB47-32D9-4552-A867-C100D66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MPages</a:t>
            </a:r>
            <a:r>
              <a:rPr lang="en-US" dirty="0"/>
              <a:t> - Custom Worklist Columns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AB08A-812F-40B9-8E0C-414BFC05A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958" y="2491273"/>
            <a:ext cx="5699577" cy="3965511"/>
          </a:xfrm>
          <a:prstGeom prst="rect">
            <a:avLst/>
          </a:prstGeom>
        </p:spPr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17D4990-2FA9-46FC-9A35-B46E2C27AF6E}"/>
              </a:ext>
            </a:extLst>
          </p:cNvPr>
          <p:cNvSpPr txBox="1">
            <a:spLocks/>
          </p:cNvSpPr>
          <p:nvPr/>
        </p:nvSpPr>
        <p:spPr>
          <a:xfrm>
            <a:off x="311150" y="1110343"/>
            <a:ext cx="8552932" cy="138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b="0" dirty="0"/>
              <a:t>The custom CCL will have a predefined record structure that holds the data displayed.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This is defined by the worklist framework and should not be reinitialized in custom column scripts.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When custom CCL is executed, the person list within the record structure is prepopulated to include all visits the user can view depending on the relationship with the patient.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PERSON_ID, ENCNTR_ID and PPR_CD are also provided in the person list.</a:t>
            </a:r>
          </a:p>
        </p:txBody>
      </p:sp>
    </p:spTree>
    <p:extLst>
      <p:ext uri="{BB962C8B-B14F-4D97-AF65-F5344CB8AC3E}">
        <p14:creationId xmlns:p14="http://schemas.microsoft.com/office/powerpoint/2010/main" val="65547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70000"/>
              <a:buFont typeface="Wingdings" pitchFamily="2" charset="2"/>
              <a:buChar char="Ø"/>
            </a:pPr>
            <a:r>
              <a:rPr lang="en-US" sz="1800" i="1" dirty="0"/>
              <a:t>MPages Direct Connect – Hub for all MPages questions/links, etc…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2"/>
              </a:rPr>
              <a:t>https://www.ucern.com/community/cerner/solution_forums/groups/mpages-solution-services</a:t>
            </a:r>
            <a:endParaRPr lang="en-US" sz="1200" i="1" dirty="0"/>
          </a:p>
          <a:p>
            <a:pPr lvl="0">
              <a:buSzPct val="70000"/>
              <a:buNone/>
            </a:pPr>
            <a:endParaRPr lang="en-US" sz="14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Reference Pages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3"/>
              </a:rPr>
              <a:t>https://wiki.ucern.com/display/reference/MPages+Reference+Pages</a:t>
            </a:r>
            <a:endParaRPr lang="en-US" sz="1200" i="1" dirty="0"/>
          </a:p>
          <a:p>
            <a:pPr marL="320040" lvl="1" indent="-320040">
              <a:spcBef>
                <a:spcPts val="1000"/>
              </a:spcBef>
              <a:buSzPct val="70000"/>
              <a:buNone/>
            </a:pPr>
            <a:endParaRPr lang="en-US" sz="14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All about MPages 5.0 Release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dirty="0">
                <a:hlinkClick r:id="rId4"/>
              </a:rPr>
              <a:t>https://wiki.ucern.com/display/public/reference/All+About+MPages+5.0+Release</a:t>
            </a:r>
            <a:endParaRPr lang="en-US" sz="1200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Custom Worklist Columns reference page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5"/>
              </a:rPr>
              <a:t>https://wiki.ucern.com/display/public/reference/Configure+Custom+Columns+for+MPages+Worklists</a:t>
            </a:r>
            <a:r>
              <a:rPr lang="en-US" sz="1200" i="1" dirty="0"/>
              <a:t> </a:t>
            </a:r>
            <a:endParaRPr lang="en-US" sz="1400" i="1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9122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</a:t>
            </a:r>
          </a:p>
        </p:txBody>
      </p:sp>
    </p:spTree>
    <p:extLst>
      <p:ext uri="{BB962C8B-B14F-4D97-AF65-F5344CB8AC3E}">
        <p14:creationId xmlns:p14="http://schemas.microsoft.com/office/powerpoint/2010/main" val="203245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Prefmaint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MPages view = Tab (</a:t>
            </a:r>
            <a:r>
              <a:rPr lang="en-US" dirty="0" err="1"/>
              <a:t>Powerchart</a:t>
            </a:r>
            <a:r>
              <a:rPr lang="en-US" dirty="0"/>
              <a:t>, </a:t>
            </a:r>
            <a:r>
              <a:rPr lang="en-US" dirty="0" err="1"/>
              <a:t>FirstNet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Tab uses Web Browser that is local to the server logged into</a:t>
            </a:r>
          </a:p>
          <a:p>
            <a:pPr>
              <a:defRPr/>
            </a:pPr>
            <a:r>
              <a:rPr lang="en-US" dirty="0"/>
              <a:t>Use Discern Explorer Help for instructions to create tab in </a:t>
            </a:r>
            <a:r>
              <a:rPr lang="en-US" dirty="0" err="1"/>
              <a:t>prefmaint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is a language for describing web pages</a:t>
            </a:r>
          </a:p>
          <a:p>
            <a:r>
              <a:rPr lang="fr-FR" dirty="0"/>
              <a:t>HTML documents </a:t>
            </a:r>
            <a:r>
              <a:rPr lang="fr-FR" dirty="0" err="1"/>
              <a:t>describe</a:t>
            </a:r>
            <a:r>
              <a:rPr lang="fr-FR" dirty="0"/>
              <a:t> web pages</a:t>
            </a:r>
            <a:r>
              <a:rPr lang="en-US" dirty="0"/>
              <a:t>    </a:t>
            </a:r>
          </a:p>
          <a:p>
            <a:r>
              <a:rPr lang="en-US" dirty="0"/>
              <a:t>MPage = </a:t>
            </a:r>
            <a:r>
              <a:rPr lang="fr-FR" dirty="0"/>
              <a:t>HTML document =</a:t>
            </a:r>
            <a:r>
              <a:rPr lang="en-US" dirty="0"/>
              <a:t> Web Page</a:t>
            </a:r>
          </a:p>
          <a:p>
            <a:r>
              <a:rPr lang="en-US" dirty="0"/>
              <a:t>MPages use HTML document as a ‘shell’ to be populated during run time</a:t>
            </a:r>
          </a:p>
          <a:p>
            <a:r>
              <a:rPr lang="en-US" dirty="0"/>
              <a:t>MPages use HTML to format output</a:t>
            </a:r>
          </a:p>
        </p:txBody>
      </p:sp>
    </p:spTree>
    <p:extLst>
      <p:ext uri="{BB962C8B-B14F-4D97-AF65-F5344CB8AC3E}">
        <p14:creationId xmlns:p14="http://schemas.microsoft.com/office/powerpoint/2010/main" val="4587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HTML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3267" y="1151467"/>
            <a:ext cx="8229600" cy="491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&lt;!DOCTYPE html PUBLIC "-//W3C//DTD XHTML 1.0 Strict//EN" "http://www.w3.org/TR/xhtml1/DTD/xhtml1-strict.dtd"&gt;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&lt;?xml version="1.0" encoding="UTF-8" ?&gt;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&lt;html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="http://www.w3.org/1999/xhtml"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xml:lang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&lt;meta http-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equiv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="Content-Type" content="XMLCCLREQUEST,APPLINK,MPAGES_EVENT" name="discern"/&gt;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&lt;div class="wrap"&gt;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&lt;h1 class="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ps-hd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"&gt;&lt;span&gt;Sample MPage&lt;/span&gt;&lt;/h1&gt;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&lt;div class="section-group" id="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sectionOne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&lt;div id='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patientInfoTable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'&gt;&lt;/div&gt;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&lt;/html&gt;</a:t>
            </a:r>
          </a:p>
          <a:p>
            <a:pPr>
              <a:buFontTx/>
              <a:buNone/>
            </a:pPr>
            <a:endParaRPr lang="en-US" sz="7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HTML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In-house Web developers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 err="1"/>
              <a:t>Reusables</a:t>
            </a:r>
            <a:endParaRPr lang="en-US" dirty="0"/>
          </a:p>
          <a:p>
            <a:pPr lvl="1"/>
            <a:r>
              <a:rPr lang="en-US" dirty="0"/>
              <a:t>Policies and Procedures</a:t>
            </a:r>
          </a:p>
          <a:p>
            <a:r>
              <a:rPr lang="en-US" dirty="0"/>
              <a:t>Community – </a:t>
            </a:r>
            <a:r>
              <a:rPr lang="en-US" dirty="0" err="1"/>
              <a:t>uDevelop</a:t>
            </a:r>
            <a:r>
              <a:rPr lang="en-US" dirty="0"/>
              <a:t>, </a:t>
            </a:r>
            <a:r>
              <a:rPr lang="en-US" dirty="0" err="1"/>
              <a:t>uCern</a:t>
            </a:r>
            <a:endParaRPr lang="en-US" dirty="0"/>
          </a:p>
          <a:p>
            <a:r>
              <a:rPr lang="en-US" dirty="0"/>
              <a:t>Internet Search</a:t>
            </a:r>
          </a:p>
          <a:p>
            <a:r>
              <a:rPr lang="en-US" dirty="0"/>
              <a:t>HTML Editor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a scripting language designed to add interactivity to HTML pages </a:t>
            </a:r>
          </a:p>
          <a:p>
            <a:r>
              <a:rPr lang="en-US" dirty="0"/>
              <a:t>Popups, links, graphs, menus, etc.</a:t>
            </a:r>
          </a:p>
          <a:p>
            <a:r>
              <a:rPr lang="en-US" dirty="0"/>
              <a:t>JavaScript is embedded into HTML pages</a:t>
            </a:r>
          </a:p>
          <a:p>
            <a:r>
              <a:rPr lang="en-US" dirty="0"/>
              <a:t>MPages use </a:t>
            </a:r>
            <a:r>
              <a:rPr lang="en-US" dirty="0" err="1"/>
              <a:t>javascript</a:t>
            </a:r>
            <a:r>
              <a:rPr lang="en-US" dirty="0"/>
              <a:t> to retrieve data, format data and add interactivity.  JS does much of the  work.</a:t>
            </a:r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MPages (formerly known as Discern Desktop) – Solution at a Glance: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MPages</a:t>
            </a:r>
            <a:r>
              <a:rPr lang="en-US" dirty="0">
                <a:latin typeface="Franklin Gothic Book" pitchFamily="34" charset="0"/>
              </a:rPr>
              <a:t> </a:t>
            </a:r>
            <a:r>
              <a:rPr lang="en-US" i="1" dirty="0"/>
              <a:t>allows </a:t>
            </a:r>
            <a:r>
              <a:rPr lang="en-US" dirty="0"/>
              <a:t>you to create</a:t>
            </a:r>
          </a:p>
          <a:p>
            <a:pPr>
              <a:buNone/>
            </a:pPr>
            <a:r>
              <a:rPr lang="en-US" dirty="0"/>
              <a:t>unique views of real-time clinical data</a:t>
            </a:r>
          </a:p>
          <a:p>
            <a:pPr>
              <a:buNone/>
            </a:pPr>
            <a:r>
              <a:rPr lang="en-US" dirty="0"/>
              <a:t>within your integrated electronic medical</a:t>
            </a:r>
          </a:p>
          <a:p>
            <a:pPr>
              <a:buNone/>
            </a:pPr>
            <a:r>
              <a:rPr lang="en-US" dirty="0"/>
              <a:t>record (EMR).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8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</a:t>
            </a:r>
            <a:r>
              <a:rPr lang="en-US" dirty="0" err="1"/>
              <a:t>Javascript</a:t>
            </a:r>
            <a:r>
              <a:rPr lang="en-US" dirty="0"/>
              <a:t>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In-house Web developers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 err="1"/>
              <a:t>Reusables</a:t>
            </a:r>
            <a:endParaRPr lang="en-US" dirty="0"/>
          </a:p>
          <a:p>
            <a:pPr lvl="1"/>
            <a:r>
              <a:rPr lang="en-US" dirty="0"/>
              <a:t>Policies and Procedures</a:t>
            </a:r>
          </a:p>
          <a:p>
            <a:r>
              <a:rPr lang="en-US" dirty="0"/>
              <a:t>Community – </a:t>
            </a:r>
            <a:r>
              <a:rPr lang="en-US" dirty="0" err="1"/>
              <a:t>uDevelop</a:t>
            </a:r>
            <a:r>
              <a:rPr lang="en-US" dirty="0"/>
              <a:t>, </a:t>
            </a:r>
            <a:r>
              <a:rPr lang="en-US" dirty="0" err="1"/>
              <a:t>uCern</a:t>
            </a:r>
            <a:endParaRPr lang="en-US" dirty="0"/>
          </a:p>
          <a:p>
            <a:r>
              <a:rPr lang="en-US" dirty="0"/>
              <a:t>Internet Search</a:t>
            </a:r>
          </a:p>
          <a:p>
            <a:r>
              <a:rPr lang="en-US" dirty="0"/>
              <a:t>HTML Editor</a:t>
            </a:r>
          </a:p>
        </p:txBody>
      </p:sp>
    </p:spTree>
    <p:extLst>
      <p:ext uri="{BB962C8B-B14F-4D97-AF65-F5344CB8AC3E}">
        <p14:creationId xmlns:p14="http://schemas.microsoft.com/office/powerpoint/2010/main" val="361470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EXtensible</a:t>
            </a:r>
            <a:r>
              <a:rPr lang="en-US" dirty="0"/>
              <a:t> Markup Language </a:t>
            </a:r>
          </a:p>
          <a:p>
            <a:r>
              <a:rPr lang="en-US" dirty="0"/>
              <a:t>XML was designed to carry data, not to display data </a:t>
            </a:r>
          </a:p>
          <a:p>
            <a:r>
              <a:rPr lang="en-US" dirty="0"/>
              <a:t>XML tags are not predefined. You must define your own tags</a:t>
            </a:r>
          </a:p>
          <a:p>
            <a:r>
              <a:rPr lang="en-US" dirty="0"/>
              <a:t>MPages uses XML to carry data from CCL to the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knows how to handle XML  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XML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1734" y="1041401"/>
            <a:ext cx="79502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100" dirty="0"/>
              <a:t>  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Begin the xml string  */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"&lt;?xml version='1.0' encoding='iso-8859-1' standalone='no' ?&gt;&lt;RPT_DATA&gt;"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select into 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from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person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plan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where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p.person_id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= $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personId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head report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&gt;Patient Name:&lt;/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&gt;",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p.name_full_formatted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nocounter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End the xml string  */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"&lt;/RPT_DATA&gt;")</a:t>
            </a:r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JSON</a:t>
            </a:r>
            <a:r>
              <a:rPr lang="en-US" dirty="0"/>
              <a:t> (JavaScript Object Notation) is a lightweight data-interchange format.</a:t>
            </a:r>
          </a:p>
          <a:p>
            <a:r>
              <a:rPr lang="en-US" dirty="0"/>
              <a:t>More compact than using XML, most standard MPages after 2.0 use JSON</a:t>
            </a:r>
          </a:p>
          <a:p>
            <a:r>
              <a:rPr lang="en-US" dirty="0"/>
              <a:t>Same strict enforcement as XML for structure of JSON records</a:t>
            </a:r>
          </a:p>
          <a:p>
            <a:r>
              <a:rPr lang="en-US" dirty="0"/>
              <a:t>CCL helper functions to assist with formatting</a:t>
            </a:r>
          </a:p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JSON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0200" y="1058333"/>
            <a:ext cx="8229600" cy="5592763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{ "allergies": [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"Adhesive bandage", "</a:t>
            </a:r>
            <a:r>
              <a:rPr lang="en-US" sz="1600" dirty="0" err="1"/>
              <a:t>allergy_reaction</a:t>
            </a:r>
            <a:r>
              <a:rPr lang="en-US" sz="1600" dirty="0"/>
              <a:t>": "None Documented"}},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"Ambien", "</a:t>
            </a:r>
            <a:r>
              <a:rPr lang="en-US" sz="1600" dirty="0" err="1"/>
              <a:t>allergy_reaction</a:t>
            </a:r>
            <a:r>
              <a:rPr lang="en-US" sz="1600" dirty="0"/>
              <a:t>": "Coma (3)"}},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"Tylenol", "</a:t>
            </a:r>
            <a:r>
              <a:rPr lang="en-US" sz="1600" dirty="0" err="1"/>
              <a:t>allergy_reaction</a:t>
            </a:r>
            <a:r>
              <a:rPr lang="en-US" sz="1600" dirty="0"/>
              <a:t>": "None Documented"}},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"aspirin", "</a:t>
            </a:r>
            <a:r>
              <a:rPr lang="en-US" sz="1600" dirty="0" err="1"/>
              <a:t>allergy_reaction</a:t>
            </a:r>
            <a:r>
              <a:rPr lang="en-US" sz="1600" dirty="0"/>
              <a:t>": "Nausea"}},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</a:t>
            </a:r>
            <a:r>
              <a:rPr lang="en-US" sz="1600" dirty="0" err="1"/>
              <a:t>penicillins</a:t>
            </a:r>
            <a:r>
              <a:rPr lang="en-US" sz="1600" dirty="0"/>
              <a:t>", "</a:t>
            </a:r>
            <a:r>
              <a:rPr lang="en-US" sz="1600" dirty="0" err="1"/>
              <a:t>allergy_reaction</a:t>
            </a:r>
            <a:r>
              <a:rPr lang="en-US" sz="1600" dirty="0"/>
              <a:t>": "Hives, </a:t>
            </a:r>
            <a:r>
              <a:rPr lang="en-US" sz="1600" dirty="0" err="1"/>
              <a:t>flourescent</a:t>
            </a:r>
            <a:r>
              <a:rPr lang="en-US" sz="1600" dirty="0"/>
              <a:t> green rash"}}</a:t>
            </a:r>
          </a:p>
          <a:p>
            <a:pPr marL="0" indent="0">
              <a:buNone/>
            </a:pPr>
            <a:r>
              <a:rPr lang="en-US" sz="1600" dirty="0"/>
              <a:t>]}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Styles define how to display HTML elements</a:t>
            </a:r>
          </a:p>
          <a:p>
            <a:r>
              <a:rPr lang="en-US" dirty="0"/>
              <a:t>CSS is embedded into HTML pages</a:t>
            </a:r>
          </a:p>
          <a:p>
            <a:r>
              <a:rPr lang="en-US" dirty="0"/>
              <a:t>MPages uses </a:t>
            </a:r>
            <a:r>
              <a:rPr lang="en-US" dirty="0" err="1"/>
              <a:t>stylesheets</a:t>
            </a:r>
            <a:r>
              <a:rPr lang="en-US" dirty="0"/>
              <a:t> to drive the display of output</a:t>
            </a:r>
          </a:p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106" y="1570604"/>
            <a:ext cx="2884299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03" y="4289031"/>
            <a:ext cx="499411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91090" y="1108939"/>
            <a:ext cx="359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+mn-lt"/>
              </a:rPr>
              <a:t>HTML without </a:t>
            </a:r>
            <a:r>
              <a:rPr lang="en-US" sz="2400" b="0" dirty="0" err="1">
                <a:latin typeface="+mn-lt"/>
              </a:rPr>
              <a:t>Stylesheet</a:t>
            </a:r>
            <a:endParaRPr lang="en-US" sz="2400" b="0" dirty="0"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3843125" y="3044002"/>
            <a:ext cx="694266" cy="1245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91091" y="5574906"/>
            <a:ext cx="359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latin typeface="+mn-lt"/>
              </a:rPr>
              <a:t>Stylesheet</a:t>
            </a:r>
            <a:r>
              <a:rPr lang="en-US" sz="2400" b="0" dirty="0">
                <a:latin typeface="+mn-lt"/>
              </a:rPr>
              <a:t> is applied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for data</a:t>
            </a:r>
          </a:p>
          <a:p>
            <a:r>
              <a:rPr lang="en-US" dirty="0"/>
              <a:t>Wraps the data in XML</a:t>
            </a:r>
          </a:p>
          <a:p>
            <a:r>
              <a:rPr lang="en-US" dirty="0"/>
              <a:t>Passes data to </a:t>
            </a:r>
            <a:r>
              <a:rPr lang="en-US" dirty="0" err="1"/>
              <a:t>javascript</a:t>
            </a:r>
            <a:r>
              <a:rPr lang="en-US" dirty="0"/>
              <a:t> so JS can format data into HTML for output</a:t>
            </a:r>
          </a:p>
          <a:p>
            <a:r>
              <a:rPr lang="en-US" dirty="0">
                <a:hlinkClick r:id="rId2"/>
              </a:rPr>
              <a:t>Discern Explorer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1734" y="1041401"/>
            <a:ext cx="79502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100" dirty="0"/>
              <a:t>  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Begin the xml string  */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"&lt;?xml version='1.0' encoding='iso-8859-1' standalone='no' ?&gt;&lt;RPT_DATA&gt;"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select into 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from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person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plan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where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p.person_id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= $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personId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head report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&gt;Patient Name:&lt;/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&gt;",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p.name_full_formatted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nocounter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End the xml string  */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"&lt;/RPT_DATA&gt;")</a:t>
            </a:r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315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Canned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MPages provides a number of canned </a:t>
            </a:r>
            <a:r>
              <a:rPr lang="en-US" b="1" dirty="0" err="1"/>
              <a:t>javascript</a:t>
            </a:r>
            <a:r>
              <a:rPr lang="en-US" dirty="0"/>
              <a:t> functions</a:t>
            </a:r>
          </a:p>
          <a:p>
            <a:r>
              <a:rPr lang="en-US" dirty="0"/>
              <a:t>Easily add complex features to MPage</a:t>
            </a:r>
          </a:p>
          <a:p>
            <a:r>
              <a:rPr lang="en-US" dirty="0"/>
              <a:t>For this class we will explore:</a:t>
            </a:r>
          </a:p>
          <a:p>
            <a:pPr lvl="1"/>
            <a:r>
              <a:rPr lang="en-US" sz="2300" dirty="0"/>
              <a:t>APPLINK</a:t>
            </a:r>
          </a:p>
          <a:p>
            <a:pPr lvl="1"/>
            <a:r>
              <a:rPr lang="en-US" sz="2300" dirty="0"/>
              <a:t>CCLLINK</a:t>
            </a:r>
          </a:p>
          <a:p>
            <a:pPr lvl="1"/>
            <a:r>
              <a:rPr lang="en-US" sz="2300" dirty="0"/>
              <a:t>MPAGES_EVENT</a:t>
            </a:r>
          </a:p>
          <a:p>
            <a:pPr lvl="1"/>
            <a:r>
              <a:rPr lang="en-US" sz="2300" dirty="0" err="1"/>
              <a:t>XMLCclRequest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dirty="0" err="1"/>
              <a:t>Genview</a:t>
            </a:r>
            <a:r>
              <a:rPr lang="en-US" dirty="0"/>
              <a:t> versus MPages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9650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Sounds like a </a:t>
            </a:r>
            <a:r>
              <a:rPr lang="en-US" dirty="0" err="1"/>
              <a:t>Genview</a:t>
            </a:r>
            <a:r>
              <a:rPr lang="en-US" dirty="0"/>
              <a:t>, but what’s the difference?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84" y="2329543"/>
            <a:ext cx="4939887" cy="395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APPLINK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APPLINK is the routine used to open an application or a patient’s chart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Most commonly used to open another Power Chart tab from an MPage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CCLLINK is the routine used to build a link to another Discern Explorer (CCL) program within an HTML document.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MPages uses CCLLINK to: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Link to another MPage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Run a CCL program to display output to Discern Report Viewer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SzPct val="90000"/>
            </a:pPr>
            <a:r>
              <a:rPr lang="en-US" sz="2800" dirty="0"/>
              <a:t>The MPages views are interactive, but can we perform actions in the view, i.e. enter results, modify orders, add allergies,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marL="457200" lvl="1" indent="-457200">
              <a:spcBef>
                <a:spcPts val="1200"/>
              </a:spcBef>
              <a:buSzPct val="90000"/>
            </a:pPr>
            <a:r>
              <a:rPr lang="en-US" sz="2800" dirty="0"/>
              <a:t>MPAGES_EVENT is the routine used to evoke special conversation events from within a web page</a:t>
            </a:r>
          </a:p>
          <a:p>
            <a:pPr marL="457200" lvl="1" indent="-457200">
              <a:spcBef>
                <a:spcPts val="1200"/>
              </a:spcBef>
              <a:buSzPct val="90000"/>
            </a:pP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PowerForm</a:t>
            </a:r>
            <a:r>
              <a:rPr lang="en-US" dirty="0"/>
              <a:t> – will launch the </a:t>
            </a:r>
            <a:r>
              <a:rPr lang="en-US" dirty="0" err="1"/>
              <a:t>PowerForm</a:t>
            </a:r>
            <a:r>
              <a:rPr lang="en-US" dirty="0"/>
              <a:t> component</a:t>
            </a:r>
          </a:p>
          <a:p>
            <a:pPr lvl="1"/>
            <a:r>
              <a:rPr lang="en-US" dirty="0"/>
              <a:t>Invoke Ad Hoc Charting Window</a:t>
            </a:r>
          </a:p>
          <a:p>
            <a:pPr lvl="1"/>
            <a:r>
              <a:rPr lang="en-US" dirty="0"/>
              <a:t>Invoke an existing </a:t>
            </a:r>
            <a:r>
              <a:rPr lang="en-US" dirty="0" err="1"/>
              <a:t>PowerForm</a:t>
            </a:r>
            <a:r>
              <a:rPr lang="en-US" dirty="0"/>
              <a:t> in either read-only or modify mode</a:t>
            </a:r>
          </a:p>
          <a:p>
            <a:pPr lvl="1"/>
            <a:r>
              <a:rPr lang="en-US" dirty="0"/>
              <a:t>Invoke a new, specified </a:t>
            </a:r>
            <a:r>
              <a:rPr lang="en-US" dirty="0" err="1"/>
              <a:t>PowerForm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Allergy – will launch the Allergy component</a:t>
            </a:r>
          </a:p>
          <a:p>
            <a:pPr lvl="1"/>
            <a:r>
              <a:rPr lang="en-US" dirty="0"/>
              <a:t>Invoke the Allergy Profile Window</a:t>
            </a:r>
          </a:p>
          <a:p>
            <a:pPr lvl="1"/>
            <a:r>
              <a:rPr lang="en-US" dirty="0"/>
              <a:t>Pull up an existing allergy in modify mode</a:t>
            </a:r>
          </a:p>
          <a:p>
            <a:pPr lvl="1"/>
            <a:r>
              <a:rPr lang="en-US" dirty="0"/>
              <a:t>Invoke the Allergy Add Window with a specified coded or </a:t>
            </a:r>
            <a:r>
              <a:rPr lang="en-US" dirty="0" err="1"/>
              <a:t>freetext</a:t>
            </a:r>
            <a:r>
              <a:rPr lang="en-US" dirty="0"/>
              <a:t> allergy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Orders – will launch the Modal Order Entry Window (MOEW)</a:t>
            </a:r>
          </a:p>
          <a:p>
            <a:pPr lvl="1"/>
            <a:r>
              <a:rPr lang="en-US" dirty="0"/>
              <a:t>Specify the </a:t>
            </a:r>
            <a:r>
              <a:rPr lang="en-US" dirty="0" err="1"/>
              <a:t>synonym_id</a:t>
            </a:r>
            <a:r>
              <a:rPr lang="en-US" dirty="0"/>
              <a:t> of the order to be placed</a:t>
            </a:r>
          </a:p>
          <a:p>
            <a:pPr lvl="1"/>
            <a:r>
              <a:rPr lang="en-US" dirty="0"/>
              <a:t>Specify an optional order sentence to be used</a:t>
            </a:r>
          </a:p>
          <a:p>
            <a:pPr lvl="1"/>
            <a:r>
              <a:rPr lang="en-US" dirty="0"/>
              <a:t>Specify a </a:t>
            </a:r>
            <a:r>
              <a:rPr lang="en-US" dirty="0" err="1"/>
              <a:t>nomenclature_id</a:t>
            </a:r>
            <a:r>
              <a:rPr lang="en-US" dirty="0"/>
              <a:t> for a diagnosis to be associated with the order. 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XMLCclRequest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/>
              <a:t>XMLCclRequest</a:t>
            </a:r>
            <a:r>
              <a:rPr lang="en-US" dirty="0"/>
              <a:t> is a JavaScript class that works similar to the </a:t>
            </a:r>
            <a:r>
              <a:rPr lang="en-US" dirty="0" err="1"/>
              <a:t>XmlHttpRequest</a:t>
            </a:r>
            <a:r>
              <a:rPr lang="en-US" dirty="0"/>
              <a:t> used by AJAX.  It allows sections of a web page to be reloaded with CCL program content without having to refresh the entire page.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AJAX – Asynchronous </a:t>
            </a:r>
            <a:r>
              <a:rPr lang="en-US" dirty="0" err="1"/>
              <a:t>JAvascript</a:t>
            </a:r>
            <a:r>
              <a:rPr lang="en-US" dirty="0"/>
              <a:t> with XML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to write much </a:t>
            </a:r>
            <a:r>
              <a:rPr lang="en-US" dirty="0" err="1"/>
              <a:t>javascript</a:t>
            </a:r>
            <a:r>
              <a:rPr lang="en-US" dirty="0"/>
              <a:t> to make our MPages interactive?</a:t>
            </a:r>
          </a:p>
          <a:p>
            <a:r>
              <a:rPr lang="en-US" b="1" i="1" dirty="0"/>
              <a:t>jQuery</a:t>
            </a:r>
            <a:r>
              <a:rPr lang="en-US" dirty="0"/>
              <a:t> is a lightweight JavaScript library that emphasizes interaction between JavaScript and HTML</a:t>
            </a:r>
          </a:p>
          <a:p>
            <a:r>
              <a:rPr lang="en-US" dirty="0"/>
              <a:t>Jquery.js – Freely available</a:t>
            </a:r>
          </a:p>
          <a:p>
            <a:r>
              <a:rPr lang="en-US" dirty="0"/>
              <a:t>“Black Box”</a:t>
            </a:r>
          </a:p>
          <a:p>
            <a:r>
              <a:rPr lang="en-US" dirty="0"/>
              <a:t>Write small amount of code to utilize jquery.js</a:t>
            </a:r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Web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MPages 2.0 introduced the new MPage Web Service.  </a:t>
            </a:r>
          </a:p>
          <a:p>
            <a:r>
              <a:rPr lang="en-US" dirty="0"/>
              <a:t>Provides a mechanism for interfacing with Discern MPages.  The service provides a URL-based API that allows any user with a browser and Millennium credentials to access their MPages.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766907"/>
          </a:xfrm>
        </p:spPr>
        <p:txBody>
          <a:bodyPr/>
          <a:lstStyle/>
          <a:p>
            <a:pPr fontAlgn="ctr"/>
            <a:r>
              <a:rPr lang="en-US" sz="2400" dirty="0"/>
              <a:t>Allows end-users to view an MPage from any device without Citrix requirements (</a:t>
            </a:r>
            <a:r>
              <a:rPr lang="en-US" sz="2400" dirty="0" err="1"/>
              <a:t>ie</a:t>
            </a:r>
            <a:r>
              <a:rPr lang="en-US" sz="2400" dirty="0"/>
              <a:t> mobile, desktop,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 fontAlgn="ctr"/>
            <a:r>
              <a:rPr lang="en-US" sz="2000" dirty="0"/>
              <a:t>MPages mobile and MPages Reach utilize this.</a:t>
            </a:r>
          </a:p>
          <a:p>
            <a:pPr lvl="1" fontAlgn="ctr"/>
            <a:r>
              <a:rPr lang="en-US" sz="2000" dirty="0"/>
              <a:t>Uses SSL as well as Millennium credentials to authenticate</a:t>
            </a:r>
          </a:p>
          <a:p>
            <a:pPr fontAlgn="ctr"/>
            <a:r>
              <a:rPr lang="en-US" sz="2400" dirty="0"/>
              <a:t>Allows for better debug options for MPage developers</a:t>
            </a:r>
          </a:p>
          <a:p>
            <a:pPr lvl="1" fontAlgn="ctr"/>
            <a:r>
              <a:rPr lang="en-US" sz="2000" dirty="0"/>
              <a:t>Firefox uses Firebug plugin</a:t>
            </a:r>
          </a:p>
          <a:p>
            <a:pPr lvl="1" fontAlgn="ctr"/>
            <a:r>
              <a:rPr lang="en-US" sz="2000" dirty="0"/>
              <a:t>Chrome has its own Developer Tools built-in.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" y="3801534"/>
            <a:ext cx="8037422" cy="273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Mpage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243104"/>
          </a:xfrm>
        </p:spPr>
        <p:txBody>
          <a:bodyPr>
            <a:normAutofit/>
          </a:bodyPr>
          <a:lstStyle/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</a:t>
            </a:r>
            <a:r>
              <a:rPr lang="en-US" sz="1800" dirty="0"/>
              <a:t>Web-based Platform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 </a:t>
            </a:r>
            <a:r>
              <a:rPr lang="en-US" sz="1400" dirty="0"/>
              <a:t>Operates within the framework of </a:t>
            </a:r>
            <a:r>
              <a:rPr lang="en-US" sz="1400" dirty="0" err="1"/>
              <a:t>PowerChart</a:t>
            </a:r>
            <a:r>
              <a:rPr lang="en-US" sz="1400" i="1" dirty="0"/>
              <a:t>®</a:t>
            </a:r>
            <a:r>
              <a:rPr lang="en-US" sz="1400" dirty="0"/>
              <a:t>, </a:t>
            </a:r>
            <a:r>
              <a:rPr lang="en-US" sz="1400" dirty="0" err="1"/>
              <a:t>FirstNet</a:t>
            </a:r>
            <a:r>
              <a:rPr lang="en-US" sz="1400" i="1" dirty="0"/>
              <a:t>®</a:t>
            </a:r>
            <a:r>
              <a:rPr lang="en-US" sz="1400" dirty="0"/>
              <a:t>, </a:t>
            </a:r>
            <a:r>
              <a:rPr lang="en-US" sz="1400" dirty="0" err="1"/>
              <a:t>SurgiNet</a:t>
            </a:r>
            <a:r>
              <a:rPr lang="en-US" sz="1400" i="1" dirty="0"/>
              <a:t>®, </a:t>
            </a:r>
            <a:r>
              <a:rPr lang="en-US" sz="1400" dirty="0" err="1"/>
              <a:t>INet</a:t>
            </a:r>
            <a:r>
              <a:rPr lang="en-US" sz="1400" i="1" dirty="0"/>
              <a:t>®®,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 Can run as a web service 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Client Configurable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 </a:t>
            </a:r>
            <a:r>
              <a:rPr lang="en-US" sz="1400" dirty="0"/>
              <a:t>CCL extracts the data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 Web technologies (HTML, </a:t>
            </a:r>
            <a:r>
              <a:rPr lang="en-US" sz="1400" dirty="0" err="1"/>
              <a:t>Javascript</a:t>
            </a:r>
            <a:r>
              <a:rPr lang="en-US" sz="1400" dirty="0"/>
              <a:t>,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 CSS) create the user interface 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Data Aggregator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Reduce clicks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Patient-specific and population-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based views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Interactive / Actionable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Navigation to various chart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components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Open core applications from page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Real-Time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Data refreshed when page is opened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14801" y="1913467"/>
            <a:ext cx="4444999" cy="3174999"/>
          </a:xfrm>
          <a:prstGeom prst="roundRect">
            <a:avLst>
              <a:gd name="adj" fmla="val 10000"/>
            </a:avLst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>
            <a:bevelT w="190500" h="381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2500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2400" dirty="0"/>
              <a:t>Can be set-up on local machines through downloading Apache Tomcat</a:t>
            </a:r>
          </a:p>
          <a:p>
            <a:pPr lvl="1" fontAlgn="ctr"/>
            <a:r>
              <a:rPr lang="en-US" sz="2000" dirty="0"/>
              <a:t>Service pack </a:t>
            </a:r>
          </a:p>
          <a:p>
            <a:pPr fontAlgn="ctr"/>
            <a:r>
              <a:rPr lang="en-US" sz="2400" dirty="0"/>
              <a:t>Has to be set-up in order to use MPages V5 or greater</a:t>
            </a:r>
          </a:p>
          <a:p>
            <a:pPr lvl="1" fontAlgn="ctr"/>
            <a:r>
              <a:rPr lang="en-US" sz="2000" dirty="0"/>
              <a:t>Contact your </a:t>
            </a:r>
            <a:r>
              <a:rPr lang="en-US" sz="2000" dirty="0" err="1"/>
              <a:t>webservice</a:t>
            </a:r>
            <a:r>
              <a:rPr lang="en-US" sz="2000" dirty="0"/>
              <a:t> personnel to find the URL host (ie. http://localhost:8080 for local installs)</a:t>
            </a:r>
          </a:p>
          <a:p>
            <a:pPr fontAlgn="ctr"/>
            <a:r>
              <a:rPr lang="en-US" sz="2400" dirty="0"/>
              <a:t>Notes:</a:t>
            </a:r>
          </a:p>
          <a:p>
            <a:pPr lvl="1" fontAlgn="ctr"/>
            <a:r>
              <a:rPr lang="en-US" sz="2000" dirty="0"/>
              <a:t>Standard Mpage Views and Viewpoints are not supported to be ran solely on the </a:t>
            </a:r>
            <a:r>
              <a:rPr lang="en-US" sz="2000" dirty="0" err="1"/>
              <a:t>webservice</a:t>
            </a:r>
            <a:r>
              <a:rPr lang="en-US" sz="2000" dirty="0"/>
              <a:t>, but custom MPages can be if configured correctly.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037492"/>
            <a:ext cx="7886700" cy="2118946"/>
          </a:xfrm>
        </p:spPr>
        <p:txBody>
          <a:bodyPr/>
          <a:lstStyle/>
          <a:p>
            <a:pPr fontAlgn="ctr"/>
            <a:r>
              <a:rPr lang="en-US" sz="2000" dirty="0"/>
              <a:t>Has 5 pieces</a:t>
            </a:r>
          </a:p>
          <a:p>
            <a:pPr lvl="1" fontAlgn="ctr"/>
            <a:r>
              <a:rPr lang="en-US" sz="2000" dirty="0"/>
              <a:t>Protocol</a:t>
            </a:r>
          </a:p>
          <a:p>
            <a:pPr lvl="1" fontAlgn="ctr"/>
            <a:r>
              <a:rPr lang="en-US" sz="2000" dirty="0"/>
              <a:t>Host</a:t>
            </a:r>
          </a:p>
          <a:p>
            <a:pPr lvl="1" fontAlgn="ctr"/>
            <a:r>
              <a:rPr lang="en-US" sz="2000" dirty="0"/>
              <a:t>Port (usually hidden)</a:t>
            </a:r>
          </a:p>
          <a:p>
            <a:pPr lvl="1" fontAlgn="ctr"/>
            <a:r>
              <a:rPr lang="en-US" sz="2000" dirty="0"/>
              <a:t>File/CCL object</a:t>
            </a:r>
          </a:p>
          <a:p>
            <a:pPr lvl="1" fontAlgn="ctr"/>
            <a:r>
              <a:rPr lang="en-US" sz="2000" dirty="0"/>
              <a:t>Query string/CCL </a:t>
            </a:r>
            <a:r>
              <a:rPr lang="en-US" sz="2000" dirty="0" err="1"/>
              <a:t>Params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16521" y="3525715"/>
            <a:ext cx="8502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0" dirty="0">
                <a:latin typeface="+mn-lt"/>
              </a:rPr>
              <a:t>Notes: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Reference up to the CCL Object in the file string can vary slightly but always ends in “/</a:t>
            </a:r>
            <a:r>
              <a:rPr lang="en-US" sz="2000" b="0" dirty="0" err="1">
                <a:latin typeface="+mn-lt"/>
              </a:rPr>
              <a:t>mpages</a:t>
            </a:r>
            <a:r>
              <a:rPr lang="en-US" sz="2000" b="0" dirty="0">
                <a:latin typeface="+mn-lt"/>
              </a:rPr>
              <a:t>/reports/”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Your static content should be hosted on the same </a:t>
            </a:r>
            <a:r>
              <a:rPr lang="en-US" sz="2000" b="0" dirty="0" err="1">
                <a:latin typeface="+mn-lt"/>
              </a:rPr>
              <a:t>webservice</a:t>
            </a:r>
            <a:r>
              <a:rPr lang="en-US" sz="2000" b="0" dirty="0">
                <a:latin typeface="+mn-lt"/>
              </a:rPr>
              <a:t> as most services don’t provide talking between </a:t>
            </a:r>
            <a:r>
              <a:rPr lang="en-US" sz="2000" b="0" dirty="0" err="1">
                <a:latin typeface="+mn-lt"/>
              </a:rPr>
              <a:t>javascript</a:t>
            </a:r>
            <a:r>
              <a:rPr lang="en-US" sz="2000" b="0" dirty="0">
                <a:latin typeface="+mn-lt"/>
              </a:rPr>
              <a:t> cross-domain.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Static content is usually stored in the “discern” folder that is created when the </a:t>
            </a:r>
            <a:r>
              <a:rPr lang="en-US" sz="2000" b="0" dirty="0" err="1">
                <a:latin typeface="+mn-lt"/>
              </a:rPr>
              <a:t>discern.ear</a:t>
            </a:r>
            <a:r>
              <a:rPr lang="en-US" sz="2000" b="0" dirty="0">
                <a:latin typeface="+mn-lt"/>
              </a:rPr>
              <a:t> file is deployed to the </a:t>
            </a:r>
            <a:r>
              <a:rPr lang="en-US" sz="2000" b="0" dirty="0" err="1">
                <a:latin typeface="+mn-lt"/>
              </a:rPr>
              <a:t>webservice</a:t>
            </a:r>
            <a:r>
              <a:rPr lang="en-US" sz="2000" b="0" dirty="0">
                <a:latin typeface="+mn-lt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3264877"/>
            <a:ext cx="8367623" cy="17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6523" y="3226090"/>
            <a:ext cx="75174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6461" y="3226090"/>
            <a:ext cx="920261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2247" y="3226090"/>
            <a:ext cx="53926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47546" y="3226090"/>
            <a:ext cx="3481754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14644" y="3224718"/>
            <a:ext cx="2869501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2276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MPage</a:t>
            </a:r>
            <a:r>
              <a:rPr lang="en-US" sz="1200" dirty="0">
                <a:solidFill>
                  <a:srgbClr val="002060"/>
                </a:solidFill>
              </a:rPr>
              <a:t> driver program is executed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265" y="122766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4468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Driver program reads in html file and opens the html file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294" y="36660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The contents of the .</a:t>
            </a:r>
            <a:r>
              <a:rPr lang="en-US" dirty="0" err="1">
                <a:solidFill>
                  <a:srgbClr val="002060"/>
                </a:solidFill>
              </a:rPr>
              <a:t>css</a:t>
            </a:r>
            <a:r>
              <a:rPr lang="en-US" dirty="0">
                <a:solidFill>
                  <a:srgbClr val="002060"/>
                </a:solidFill>
              </a:rPr>
              <a:t> and .</a:t>
            </a:r>
            <a:r>
              <a:rPr lang="en-US" dirty="0" err="1">
                <a:solidFill>
                  <a:srgbClr val="002060"/>
                </a:solidFill>
              </a:rPr>
              <a:t>js</a:t>
            </a:r>
            <a:r>
              <a:rPr lang="en-US" dirty="0">
                <a:solidFill>
                  <a:srgbClr val="002060"/>
                </a:solidFill>
              </a:rPr>
              <a:t> files are inserted into the &lt;head&gt; section of the 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‘</a:t>
            </a:r>
            <a:r>
              <a:rPr lang="en-US" dirty="0" err="1">
                <a:solidFill>
                  <a:srgbClr val="002060"/>
                </a:solidFill>
              </a:rPr>
              <a:t>onload</a:t>
            </a:r>
            <a:r>
              <a:rPr lang="en-US" dirty="0">
                <a:solidFill>
                  <a:srgbClr val="002060"/>
                </a:solidFill>
              </a:rPr>
              <a:t>’ event in &lt;body&gt; tag of html kicks off the </a:t>
            </a:r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r>
              <a:rPr lang="en-US" dirty="0">
                <a:solidFill>
                  <a:srgbClr val="002060"/>
                </a:solidFill>
              </a:rPr>
              <a:t> makes AJAX calls to CCL programs to retrieve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32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rgbClr val="002060"/>
                </a:solidFill>
              </a:rPr>
              <a:t>Javascript</a:t>
            </a:r>
            <a:r>
              <a:rPr lang="en-US" sz="1400" dirty="0">
                <a:solidFill>
                  <a:srgbClr val="002060"/>
                </a:solidFill>
              </a:rPr>
              <a:t> loads received data into XML/JSON object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53200" y="36660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r>
              <a:rPr lang="en-US" dirty="0">
                <a:solidFill>
                  <a:srgbClr val="002060"/>
                </a:solidFill>
              </a:rPr>
              <a:t> inserts formatted data into placeholder &lt;div&gt;’s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3200" y="24468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Style is applied from </a:t>
            </a:r>
            <a:r>
              <a:rPr lang="en-US" sz="1400" dirty="0" err="1">
                <a:solidFill>
                  <a:srgbClr val="002060"/>
                </a:solidFill>
              </a:rPr>
              <a:t>stylesheet</a:t>
            </a:r>
            <a:r>
              <a:rPr lang="en-US" sz="1400" dirty="0">
                <a:solidFill>
                  <a:srgbClr val="002060"/>
                </a:solidFill>
              </a:rPr>
              <a:t> (CSS)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12276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MPage appears on screen</a:t>
            </a:r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>
            <a:off x="1409700" y="21420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1400794" y="3361266"/>
            <a:ext cx="890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1400794" y="4580466"/>
            <a:ext cx="890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9" idx="1"/>
          </p:cNvCxnSpPr>
          <p:nvPr/>
        </p:nvCxnSpPr>
        <p:spPr>
          <a:xfrm>
            <a:off x="2362200" y="5342466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>
            <a:off x="5486400" y="534246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1" idx="2"/>
          </p:cNvCxnSpPr>
          <p:nvPr/>
        </p:nvCxnSpPr>
        <p:spPr>
          <a:xfrm flipV="1">
            <a:off x="7505700" y="45804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2" idx="2"/>
          </p:cNvCxnSpPr>
          <p:nvPr/>
        </p:nvCxnSpPr>
        <p:spPr>
          <a:xfrm flipV="1">
            <a:off x="7505700" y="33612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  <a:endCxn id="13" idx="2"/>
          </p:cNvCxnSpPr>
          <p:nvPr/>
        </p:nvCxnSpPr>
        <p:spPr>
          <a:xfrm flipV="1">
            <a:off x="7505700" y="21420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6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3AB-6EDF-4FAF-9D57-DA28B9F4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Future – GAIA and FUSION </a:t>
            </a:r>
          </a:p>
        </p:txBody>
      </p:sp>
      <p:pic>
        <p:nvPicPr>
          <p:cNvPr id="4" name="Picture 2" descr="https://raw.github.cerner.com/MPagesEcosystem/mpage-gaia/master/logo/logo-alpha.png">
            <a:extLst>
              <a:ext uri="{FF2B5EF4-FFF2-40B4-BE49-F238E27FC236}">
                <a16:creationId xmlns:a16="http://schemas.microsoft.com/office/drawing/2014/main" id="{228042F5-7BC5-42F3-BB2E-CB2A7A0350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9" y="1328699"/>
            <a:ext cx="3591426" cy="35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0F3836D-289F-4996-830A-DB0C5BFD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83" y="1807999"/>
            <a:ext cx="331428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7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CEC081-414D-4655-8CBA-D775D8AE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MPages</a:t>
            </a:r>
            <a:r>
              <a:rPr lang="en-US" dirty="0"/>
              <a:t> GAIA is a </a:t>
            </a:r>
            <a:r>
              <a:rPr lang="en-US" dirty="0">
                <a:solidFill>
                  <a:schemeClr val="accent1"/>
                </a:solidFill>
              </a:rPr>
              <a:t>highly extensible</a:t>
            </a:r>
            <a:r>
              <a:rPr lang="en-US" dirty="0"/>
              <a:t> development ecosystem </a:t>
            </a:r>
            <a:r>
              <a:rPr lang="en-US" dirty="0">
                <a:solidFill>
                  <a:srgbClr val="4294D6"/>
                </a:solidFill>
              </a:rPr>
              <a:t>streamlining</a:t>
            </a:r>
            <a:r>
              <a:rPr lang="en-US" dirty="0"/>
              <a:t> the </a:t>
            </a:r>
            <a:r>
              <a:rPr lang="en-US" dirty="0" err="1"/>
              <a:t>MPages</a:t>
            </a:r>
            <a:r>
              <a:rPr lang="en-US" dirty="0"/>
              <a:t> development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2" descr="https://raw.github.cerner.com/MPagesEcosystem/mpage-gaia/master/logo/logo-alpha.png">
            <a:extLst>
              <a:ext uri="{FF2B5EF4-FFF2-40B4-BE49-F238E27FC236}">
                <a16:creationId xmlns:a16="http://schemas.microsoft.com/office/drawing/2014/main" id="{D5915BA2-7A6B-4AFB-B109-16A344EC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57" y="993513"/>
            <a:ext cx="2693194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95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r>
              <a:rPr lang="en-US" dirty="0"/>
              <a:t>30 minutes or less to setup an </a:t>
            </a:r>
            <a:r>
              <a:rPr lang="en-US" dirty="0" err="1"/>
              <a:t>MPages</a:t>
            </a:r>
            <a:r>
              <a:rPr lang="en-US" dirty="0"/>
              <a:t> development environment.</a:t>
            </a:r>
          </a:p>
          <a:p>
            <a:r>
              <a:rPr lang="en-US" dirty="0"/>
              <a:t>Quick feedback cycle.</a:t>
            </a:r>
          </a:p>
          <a:p>
            <a:r>
              <a:rPr lang="en-US" dirty="0"/>
              <a:t>One-stop-shop for development tools.</a:t>
            </a:r>
          </a:p>
          <a:p>
            <a:r>
              <a:rPr lang="en-US" dirty="0"/>
              <a:t>Always current development ecosystem.</a:t>
            </a:r>
          </a:p>
          <a:p>
            <a:r>
              <a:rPr lang="en-US" dirty="0"/>
              <a:t>Developer focus on content and functionality.</a:t>
            </a:r>
          </a:p>
          <a:p>
            <a:r>
              <a:rPr lang="en-US" dirty="0"/>
              <a:t>Plugins like Live Dev and millennium proxy are available.</a:t>
            </a:r>
          </a:p>
          <a:p>
            <a:r>
              <a:rPr lang="en-US" dirty="0"/>
              <a:t>Millennium proxy allows Gaia to connect to a Millennium domain through a URL.</a:t>
            </a:r>
          </a:p>
          <a:p>
            <a:r>
              <a:rPr lang="en-US" dirty="0"/>
              <a:t>Can execute arbitrary CCL programs.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7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8534270" cy="50833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Access GAIA via browser http://localhost:9001/app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153D4-7CCD-4308-B315-E2EC1CB9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1825067"/>
            <a:ext cx="8251493" cy="44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4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618-BD1D-46C6-98EA-31021238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2CC2A-8DC2-4F0D-BD1E-ABA14B87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357" y="2134570"/>
            <a:ext cx="331428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What is it?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MPages</a:t>
            </a:r>
            <a:r>
              <a:rPr lang="en-US" dirty="0">
                <a:solidFill>
                  <a:schemeClr val="accent1"/>
                </a:solidFill>
              </a:rPr>
              <a:t> Fusion </a:t>
            </a:r>
            <a:r>
              <a:rPr lang="en-US" dirty="0"/>
              <a:t>is a Code Companion Library of </a:t>
            </a:r>
            <a:r>
              <a:rPr lang="en-US" dirty="0">
                <a:solidFill>
                  <a:schemeClr val="accent1"/>
                </a:solidFill>
              </a:rPr>
              <a:t>reusable</a:t>
            </a:r>
            <a:r>
              <a:rPr lang="en-US" dirty="0"/>
              <a:t> UI elements that are inherently </a:t>
            </a:r>
            <a:r>
              <a:rPr lang="en-US" dirty="0">
                <a:solidFill>
                  <a:schemeClr val="accent1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aligned</a:t>
            </a:r>
            <a:r>
              <a:rPr lang="en-US" dirty="0"/>
              <a:t> with One Cerner Style.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Who should use Fusion?</a:t>
            </a:r>
          </a:p>
          <a:p>
            <a:pPr marL="457200" lvl="1" indent="0">
              <a:buNone/>
            </a:pPr>
            <a:r>
              <a:rPr lang="en-US" dirty="0"/>
              <a:t>All Cerner and Client Engineers should use Fusion for </a:t>
            </a:r>
            <a:r>
              <a:rPr lang="en-US" dirty="0" err="1"/>
              <a:t>MPages</a:t>
            </a:r>
            <a:r>
              <a:rPr lang="en-US" dirty="0"/>
              <a:t> Development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Guiding Principles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Consistent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Responsive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Fast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Integrates easily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7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Reusable</a:t>
            </a:r>
            <a:r>
              <a:rPr lang="en-US" dirty="0"/>
              <a:t> UI controls that can be </a:t>
            </a:r>
            <a:r>
              <a:rPr lang="en-US" dirty="0">
                <a:solidFill>
                  <a:srgbClr val="0070C0"/>
                </a:solidFill>
              </a:rPr>
              <a:t>updated centrally </a:t>
            </a:r>
            <a:r>
              <a:rPr lang="en-US" dirty="0"/>
              <a:t>to ensure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user experience.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A0F9D-5DC1-409C-9237-82A0D171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4" y="2472167"/>
            <a:ext cx="6532775" cy="35312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03C58-7908-4866-8221-EF8BC775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5" y="2973594"/>
            <a:ext cx="7626285" cy="12641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1D4C-60D6-4445-99A0-34B78878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4" y="4444692"/>
            <a:ext cx="7175128" cy="16911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1EB1B-7ECC-4112-972D-4A0B45BA4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28" y="2659960"/>
            <a:ext cx="6042201" cy="3438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1F1FE-16DE-4457-B1BE-67FB93C44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69" y="2898434"/>
            <a:ext cx="4631750" cy="311279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76244-9754-48AA-81F8-9F8E41B55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209" y="2556548"/>
            <a:ext cx="5920180" cy="37965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25A47-423E-4F74-A8BF-AAD3D1889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949" y="2666892"/>
            <a:ext cx="6692221" cy="21853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C5C4E-7A50-4BF4-81A4-02B8EBEA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490" y="2561580"/>
            <a:ext cx="6380605" cy="36670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9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Interactive Solution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5" y="1286588"/>
            <a:ext cx="8827806" cy="244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49"/>
          <p:cNvGrpSpPr/>
          <p:nvPr/>
        </p:nvGrpSpPr>
        <p:grpSpPr>
          <a:xfrm>
            <a:off x="2667001" y="1849452"/>
            <a:ext cx="4487118" cy="2219492"/>
            <a:chOff x="2667001" y="4191000"/>
            <a:chExt cx="4487118" cy="221949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410200"/>
              <a:ext cx="2886919" cy="100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ounded Rectangle 15"/>
            <p:cNvSpPr/>
            <p:nvPr/>
          </p:nvSpPr>
          <p:spPr>
            <a:xfrm>
              <a:off x="4343400" y="6019800"/>
              <a:ext cx="1347433" cy="36478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67001" y="4191000"/>
              <a:ext cx="1447800" cy="5334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4"/>
              <a:endCxn id="19" idx="0"/>
            </p:cNvCxnSpPr>
            <p:nvPr/>
          </p:nvCxnSpPr>
          <p:spPr>
            <a:xfrm rot="16200000" flipH="1">
              <a:off x="3581400" y="4533900"/>
              <a:ext cx="1295400" cy="167639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495800" y="6019800"/>
              <a:ext cx="114300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Graphing</a:t>
              </a:r>
              <a:endParaRPr lang="en-US" sz="1600" i="1" dirty="0"/>
            </a:p>
          </p:txBody>
        </p:sp>
      </p:grpSp>
      <p:grpSp>
        <p:nvGrpSpPr>
          <p:cNvPr id="20" name="Group 29"/>
          <p:cNvGrpSpPr/>
          <p:nvPr/>
        </p:nvGrpSpPr>
        <p:grpSpPr>
          <a:xfrm>
            <a:off x="4724400" y="1286588"/>
            <a:ext cx="3612356" cy="3396574"/>
            <a:chOff x="4724400" y="2013626"/>
            <a:chExt cx="3612356" cy="3396574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0" y="2590800"/>
              <a:ext cx="3612356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ounded Rectangle 21"/>
            <p:cNvSpPr/>
            <p:nvPr/>
          </p:nvSpPr>
          <p:spPr>
            <a:xfrm>
              <a:off x="5943600" y="3397101"/>
              <a:ext cx="1143000" cy="381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48916" y="3399817"/>
              <a:ext cx="9376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Order</a:t>
              </a:r>
              <a:endParaRPr lang="en-US" sz="1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883512" y="2013626"/>
              <a:ext cx="2021149" cy="7295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4" idx="4"/>
              <a:endCxn id="23" idx="0"/>
            </p:cNvCxnSpPr>
            <p:nvPr/>
          </p:nvCxnSpPr>
          <p:spPr>
            <a:xfrm rot="5400000">
              <a:off x="6427615" y="2933344"/>
              <a:ext cx="656617" cy="276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2"/>
          <p:cNvGrpSpPr/>
          <p:nvPr/>
        </p:nvGrpSpPr>
        <p:grpSpPr>
          <a:xfrm>
            <a:off x="1695122" y="1354152"/>
            <a:ext cx="4248478" cy="3429000"/>
            <a:chOff x="1695122" y="1905000"/>
            <a:chExt cx="4324678" cy="358140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95122" y="2552700"/>
              <a:ext cx="4324678" cy="293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8" name="Group 7"/>
            <p:cNvGrpSpPr/>
            <p:nvPr/>
          </p:nvGrpSpPr>
          <p:grpSpPr>
            <a:xfrm>
              <a:off x="2895601" y="3352800"/>
              <a:ext cx="1371600" cy="381000"/>
              <a:chOff x="-990599" y="1030069"/>
              <a:chExt cx="2514601" cy="137160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-990599" y="1030069"/>
                <a:ext cx="2514601" cy="13716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-914400" y="1030069"/>
                <a:ext cx="2362200" cy="121879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Document</a:t>
                </a:r>
                <a:endParaRPr lang="en-US" sz="1600" i="1" dirty="0"/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667000" y="1905000"/>
              <a:ext cx="2057400" cy="76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4"/>
              <a:endCxn id="32" idx="0"/>
            </p:cNvCxnSpPr>
            <p:nvPr/>
          </p:nvCxnSpPr>
          <p:spPr>
            <a:xfrm rot="5400000">
              <a:off x="3295650" y="2952750"/>
              <a:ext cx="685800" cy="1143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controls are </a:t>
            </a:r>
            <a:r>
              <a:rPr lang="en-US" dirty="0">
                <a:solidFill>
                  <a:srgbClr val="0070C0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adapt</a:t>
            </a:r>
            <a:r>
              <a:rPr lang="en-US" dirty="0"/>
              <a:t> to the device and screen size being 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29B65-1098-4DF3-9AB7-ADFEB3026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" y="2385695"/>
            <a:ext cx="7400012" cy="3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7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Development “Tools”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Discern Visual Developer for class</a:t>
            </a:r>
          </a:p>
          <a:p>
            <a:r>
              <a:rPr lang="en-US" dirty="0"/>
              <a:t>HTML file and .PRG’s will reside on the backend</a:t>
            </a:r>
          </a:p>
          <a:p>
            <a:r>
              <a:rPr lang="en-US" dirty="0" err="1"/>
              <a:t>Javascript</a:t>
            </a:r>
            <a:r>
              <a:rPr lang="en-US" dirty="0"/>
              <a:t> (JS) and </a:t>
            </a:r>
            <a:r>
              <a:rPr lang="en-US" dirty="0" err="1"/>
              <a:t>Stylesheet</a:t>
            </a:r>
            <a:r>
              <a:rPr lang="en-US" dirty="0"/>
              <a:t> (CSS) will reside on frontend</a:t>
            </a:r>
          </a:p>
          <a:p>
            <a:r>
              <a:rPr lang="en-US" dirty="0"/>
              <a:t>JS and CSS will be referenced by HTML during run time. </a:t>
            </a:r>
          </a:p>
          <a:p>
            <a:r>
              <a:rPr lang="en-US" dirty="0"/>
              <a:t>MPage will be developed by creating/modifying HTML, JS, CSS, and .PRG’s in </a:t>
            </a:r>
            <a:r>
              <a:rPr lang="en-US" dirty="0" err="1"/>
              <a:t>DVDev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1121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Day One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Begin Exercises 1-7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Design ‘Working Session’ Project (~4:30-5:00pm)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Two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Complete Exercises 8-14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Start Custom Component Overview and Exercises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Three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Finish Custom Component Exercises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Demonstrate how to put a custom component in a standard Mpage (Bedrock).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Start ‘Working Session’ Project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Four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Finish ‘Working Session’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MPages Mobile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5217583" cy="4528969"/>
          </a:xfrm>
        </p:spPr>
        <p:txBody>
          <a:bodyPr/>
          <a:lstStyle/>
          <a:p>
            <a:pPr marL="365089" indent="-365089" eaLnBrk="0" hangingPunct="0">
              <a:spcBef>
                <a:spcPct val="20000"/>
              </a:spcBef>
              <a:buSzPct val="90000"/>
              <a:buFont typeface="Wingdings" pitchFamily="2" charset="2"/>
              <a:buChar char="Ø"/>
              <a:defRPr/>
            </a:pPr>
            <a:r>
              <a:rPr lang="en-US" sz="2600" dirty="0">
                <a:ea typeface="ＭＳ Ｐゴシック" pitchFamily="-65" charset="-128"/>
              </a:rPr>
              <a:t>Web Service   </a:t>
            </a:r>
          </a:p>
          <a:p>
            <a:pPr marL="365089" indent="-365089" eaLnBrk="0" hangingPunct="0">
              <a:spcBef>
                <a:spcPct val="20000"/>
              </a:spcBef>
              <a:buSzPct val="90000"/>
              <a:buFont typeface="Wingdings" pitchFamily="2" charset="2"/>
              <a:buChar char="Ø"/>
              <a:defRPr/>
            </a:pPr>
            <a:endParaRPr lang="en-US" sz="1100" dirty="0">
              <a:ea typeface="ＭＳ Ｐゴシック" pitchFamily="-65" charset="-128"/>
            </a:endParaRP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r>
              <a:rPr lang="en-US" sz="1900" dirty="0">
                <a:ea typeface="ＭＳ Ｐゴシック" pitchFamily="-65" charset="-128"/>
              </a:rPr>
              <a:t>Provides the ability to open pages on any web browser: </a:t>
            </a: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endParaRPr lang="en-US" sz="1900" dirty="0">
              <a:ea typeface="ＭＳ Ｐゴシック" pitchFamily="-65" charset="-128"/>
            </a:endParaRP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Internet Explorer,</a:t>
            </a: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iPhone</a:t>
            </a: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Mobile device, etc.</a:t>
            </a: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endParaRPr lang="en-US" sz="1900" dirty="0">
              <a:ea typeface="ＭＳ Ｐゴシック" pitchFamily="-65" charset="-128"/>
            </a:endParaRP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r>
              <a:rPr lang="en-US" sz="1900" dirty="0">
                <a:ea typeface="ＭＳ Ｐゴシック" pitchFamily="-65" charset="-128"/>
              </a:rPr>
              <a:t>Ability to launch MPages as an </a:t>
            </a:r>
            <a:r>
              <a:rPr lang="en-US" sz="1900" dirty="0" err="1">
                <a:ea typeface="ＭＳ Ｐゴシック" pitchFamily="-65" charset="-128"/>
              </a:rPr>
              <a:t>iAware</a:t>
            </a:r>
            <a:r>
              <a:rPr lang="en-US" sz="1900" dirty="0">
                <a:ea typeface="ＭＳ Ｐゴシック" pitchFamily="-65" charset="-128"/>
              </a:rPr>
              <a:t> Gadget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82" y="1280160"/>
            <a:ext cx="2323338" cy="4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History at a Glance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8110" y="1329365"/>
            <a:ext cx="2514600" cy="609600"/>
          </a:xfrm>
          <a:prstGeom prst="rect">
            <a:avLst/>
          </a:prstGeom>
          <a:solidFill>
            <a:srgbClr val="2C5D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31" tIns="45716" rIns="91431" bIns="45716"/>
          <a:lstStyle/>
          <a:p>
            <a:pPr eaLnBrk="0" hangingPunct="0">
              <a:defRPr/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59399" y="1938965"/>
            <a:ext cx="2514600" cy="2629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31" tIns="45716" rIns="91431" bIns="45716"/>
          <a:lstStyle/>
          <a:p>
            <a:pPr eaLnBrk="0" hangingPunct="0">
              <a:defRPr/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8110" y="1120238"/>
            <a:ext cx="11430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1" tIns="45716" rIns="91431" bIns="45716" anchor="ctr"/>
          <a:lstStyle/>
          <a:p>
            <a:pPr algn="ctr">
              <a:defRPr/>
            </a:pPr>
            <a:r>
              <a:rPr lang="en-US" sz="1200" dirty="0"/>
              <a:t>2008</a:t>
            </a:r>
            <a:endParaRPr lang="en-US" sz="16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35376" y="2089571"/>
            <a:ext cx="2439191" cy="240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Custom MPage Tab</a:t>
            </a:r>
          </a:p>
          <a:p>
            <a:pPr eaLnBrk="1" hangingPunct="1"/>
            <a:endParaRPr lang="en-US" sz="14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Link to top level tabs </a:t>
            </a:r>
          </a:p>
          <a:p>
            <a:pPr eaLnBrk="1" hangingPunct="1"/>
            <a:r>
              <a:rPr lang="en-US" sz="1800" i="1" dirty="0">
                <a:latin typeface="Calibri" pitchFamily="34" charset="0"/>
              </a:rPr>
              <a:t>     in Patient Chart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Integrate 3rd Party </a:t>
            </a:r>
          </a:p>
          <a:p>
            <a:pPr eaLnBrk="1" hangingPunct="1"/>
            <a:r>
              <a:rPr lang="en-US" sz="1800" i="1" dirty="0">
                <a:latin typeface="Calibri" pitchFamily="34" charset="0"/>
              </a:rPr>
              <a:t>     Data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External Web Apps</a:t>
            </a: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506892" y="1404962"/>
            <a:ext cx="1667671" cy="46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Calibri" pitchFamily="34" charset="0"/>
              </a:rPr>
              <a:t>M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Pages 1.0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2825903" y="1101352"/>
            <a:ext cx="2971838" cy="3517117"/>
            <a:chOff x="3047999" y="685800"/>
            <a:chExt cx="2971801" cy="3517680"/>
          </a:xfrm>
        </p:grpSpPr>
        <p:sp>
          <p:nvSpPr>
            <p:cNvPr id="10" name="Rectangle 9"/>
            <p:cNvSpPr/>
            <p:nvPr/>
          </p:nvSpPr>
          <p:spPr bwMode="auto">
            <a:xfrm>
              <a:off x="3048000" y="914400"/>
              <a:ext cx="2819400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048000" y="1524000"/>
              <a:ext cx="2819400" cy="26292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047999" y="685800"/>
              <a:ext cx="1562100" cy="3810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2009-2010</a:t>
              </a: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3200400" y="1679308"/>
              <a:ext cx="2819400" cy="252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Web Service</a:t>
              </a:r>
            </a:p>
            <a:p>
              <a:pPr eaLnBrk="1" hangingPunct="1"/>
              <a:endParaRPr lang="en-US" sz="1400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 Application Launch</a:t>
              </a:r>
            </a:p>
            <a:p>
              <a:pPr eaLnBrk="1" hangingPunct="1">
                <a:buFont typeface="Wingdings" pitchFamily="2" charset="2"/>
                <a:buChar char="Ø"/>
              </a:pPr>
              <a:endParaRPr lang="en-US" sz="800" i="1" dirty="0">
                <a:latin typeface="Calibri" pitchFamily="34" charset="0"/>
              </a:endParaRPr>
            </a:p>
            <a:p>
              <a:pPr eaLnBrk="1" hangingPunct="1">
                <a:buSzPct val="75000"/>
                <a:buFont typeface="Wingdings" pitchFamily="2" charset="2"/>
                <a:buChar char="ü"/>
              </a:pPr>
              <a:r>
                <a:rPr lang="en-US" sz="1600" i="1" dirty="0">
                  <a:latin typeface="Calibri" pitchFamily="34" charset="0"/>
                </a:rPr>
                <a:t> </a:t>
              </a:r>
              <a:r>
                <a:rPr lang="en-US" sz="1600" b="0" i="1" dirty="0" err="1">
                  <a:latin typeface="Calibri" pitchFamily="34" charset="0"/>
                </a:rPr>
                <a:t>PowerForms</a:t>
              </a:r>
              <a:r>
                <a:rPr lang="en-US" sz="1600" b="0" i="1" dirty="0">
                  <a:latin typeface="Calibri" pitchFamily="34" charset="0"/>
                </a:rPr>
                <a:t>, New Orders, Allergy control, PowerNote</a:t>
              </a:r>
            </a:p>
            <a:p>
              <a:pPr eaLnBrk="1" hangingPunct="1">
                <a:buSzPct val="75000"/>
              </a:pPr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 AJAX</a:t>
              </a:r>
            </a:p>
            <a:p>
              <a:pPr eaLnBrk="1" hangingPunct="1"/>
              <a:endParaRPr lang="en-US" dirty="0"/>
            </a:p>
          </p:txBody>
        </p:sp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3657600" y="990600"/>
              <a:ext cx="1655312" cy="46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Pages 2.0</a:t>
              </a: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5646404" y="1101352"/>
            <a:ext cx="3192907" cy="3466925"/>
            <a:chOff x="5867400" y="685800"/>
            <a:chExt cx="3193439" cy="346692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019800" y="914400"/>
              <a:ext cx="2819400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19800" y="1524000"/>
              <a:ext cx="2819400" cy="2628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867400" y="685800"/>
              <a:ext cx="1600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2011-2014</a:t>
              </a:r>
            </a:p>
          </p:txBody>
        </p:sp>
        <p:sp>
          <p:nvSpPr>
            <p:cNvPr id="19" name="TextBox 10"/>
            <p:cNvSpPr txBox="1">
              <a:spLocks noChangeArrowheads="1"/>
            </p:cNvSpPr>
            <p:nvPr/>
          </p:nvSpPr>
          <p:spPr bwMode="auto">
            <a:xfrm>
              <a:off x="6172200" y="1690512"/>
              <a:ext cx="2590800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Reusable Components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Core Services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Physician Viewpoints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Custom Components</a:t>
              </a: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5966178" y="990600"/>
              <a:ext cx="30946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Pages 2.5, 4.x</a:t>
              </a:r>
            </a:p>
          </p:txBody>
        </p:sp>
      </p:grp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159399" y="4613939"/>
            <a:ext cx="8458313" cy="1871017"/>
            <a:chOff x="3066057" y="731469"/>
            <a:chExt cx="2953743" cy="1871317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066057" y="921973"/>
              <a:ext cx="2953743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066057" y="1524000"/>
              <a:ext cx="2953743" cy="1078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067496" y="731469"/>
              <a:ext cx="506421" cy="3810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2014-current</a:t>
              </a: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3200400" y="1679308"/>
              <a:ext cx="2819400" cy="36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Faster load times through Bedrock caching and dynamic static content (EJB) </a:t>
              </a:r>
              <a:endParaRPr lang="en-US" dirty="0"/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3187407" y="995904"/>
              <a:ext cx="748638" cy="46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i="1" dirty="0" err="1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 err="1">
                  <a:solidFill>
                    <a:schemeClr val="bg1"/>
                  </a:solidFill>
                  <a:latin typeface="Calibri" pitchFamily="34" charset="0"/>
                </a:rPr>
                <a:t>Pages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 5.x/6.x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er_Template_2.1">
  <a:themeElements>
    <a:clrScheme name="Cerner Color Palette_2.0">
      <a:dk1>
        <a:srgbClr val="393D41"/>
      </a:dk1>
      <a:lt1>
        <a:srgbClr val="FFFFFF"/>
      </a:lt1>
      <a:dk2>
        <a:srgbClr val="393D41"/>
      </a:dk2>
      <a:lt2>
        <a:srgbClr val="FFFFFF"/>
      </a:lt2>
      <a:accent1>
        <a:srgbClr val="0D94D2"/>
      </a:accent1>
      <a:accent2>
        <a:srgbClr val="7BC143"/>
      </a:accent2>
      <a:accent3>
        <a:srgbClr val="6A737B"/>
      </a:accent3>
      <a:accent4>
        <a:srgbClr val="4DC5FF"/>
      </a:accent4>
      <a:accent5>
        <a:srgbClr val="B4B8BD"/>
      </a:accent5>
      <a:accent6>
        <a:srgbClr val="7C2B83"/>
      </a:accent6>
      <a:hlink>
        <a:srgbClr val="1A93D7"/>
      </a:hlink>
      <a:folHlink>
        <a:srgbClr val="393D4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269F91-502B-469C-B4F1-73B7B43181D8}" vid="{28F89DDC-E2F6-4311-ACD8-8E2E745E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Cerner_Template_2.1</Template>
  <TotalTime>1379</TotalTime>
  <Words>3553</Words>
  <Application>Microsoft Office PowerPoint</Application>
  <PresentationFormat>On-screen Show (4:3)</PresentationFormat>
  <Paragraphs>477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ＭＳ Ｐゴシック</vt:lpstr>
      <vt:lpstr>Arial</vt:lpstr>
      <vt:lpstr>Calibri</vt:lpstr>
      <vt:lpstr>Courier New</vt:lpstr>
      <vt:lpstr>Franklin Gothic Book</vt:lpstr>
      <vt:lpstr>Franklin Gothic Demi</vt:lpstr>
      <vt:lpstr>Gill Sans</vt:lpstr>
      <vt:lpstr>Wingdings</vt:lpstr>
      <vt:lpstr>Cerner_Template_2.1</vt:lpstr>
      <vt:lpstr>Welcome!  MPages Overview MedStar</vt:lpstr>
      <vt:lpstr>Agenda</vt:lpstr>
      <vt:lpstr>Overview</vt:lpstr>
      <vt:lpstr>Overview</vt:lpstr>
      <vt:lpstr>Overview – Genview versus MPages</vt:lpstr>
      <vt:lpstr>Overview – Mpage Solutions</vt:lpstr>
      <vt:lpstr>Overview – Interactive Solution</vt:lpstr>
      <vt:lpstr>Overview – MPages Mobile</vt:lpstr>
      <vt:lpstr>Overview – History at a Glance</vt:lpstr>
      <vt:lpstr>MPages – Things to know</vt:lpstr>
      <vt:lpstr>MPages – Common Question</vt:lpstr>
      <vt:lpstr>MPages – Prefmaint setup</vt:lpstr>
      <vt:lpstr>MPages – Views</vt:lpstr>
      <vt:lpstr>MPages – Viewpoints</vt:lpstr>
      <vt:lpstr>MPages – Viewpoints</vt:lpstr>
      <vt:lpstr>MPages - Blackbird</vt:lpstr>
      <vt:lpstr>MPages – Bedrock Caching</vt:lpstr>
      <vt:lpstr>MPages – Web Server</vt:lpstr>
      <vt:lpstr>MPages – Dynamic Static Content</vt:lpstr>
      <vt:lpstr>MPages – Dynamic Static Content</vt:lpstr>
      <vt:lpstr>MPages – Dynamic Static Content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Custom Worklist Columns</vt:lpstr>
      <vt:lpstr>MPages – Important Links</vt:lpstr>
      <vt:lpstr>Technical Topics</vt:lpstr>
      <vt:lpstr>Technical Topics - Prefmaint</vt:lpstr>
      <vt:lpstr>Technical Topics - HTML</vt:lpstr>
      <vt:lpstr>Technical Topics - HTML</vt:lpstr>
      <vt:lpstr>Technical Topics – HTML Help</vt:lpstr>
      <vt:lpstr>Technical Topics - Javascript</vt:lpstr>
      <vt:lpstr>Technical Topics – Javascript Help</vt:lpstr>
      <vt:lpstr>Technical Topics - XML</vt:lpstr>
      <vt:lpstr>Technical Topics - XML</vt:lpstr>
      <vt:lpstr>Technical Topics - JSON</vt:lpstr>
      <vt:lpstr>Technical Topics - JSON</vt:lpstr>
      <vt:lpstr>Technical Topics - CSS</vt:lpstr>
      <vt:lpstr>Technical Topics - CSS</vt:lpstr>
      <vt:lpstr>Technical Topics - CCL</vt:lpstr>
      <vt:lpstr>Technical Topics - CCL</vt:lpstr>
      <vt:lpstr>Technical Topics – Canned Functions</vt:lpstr>
      <vt:lpstr>Technical Topics - APPLINK</vt:lpstr>
      <vt:lpstr>Technical Topics - CCLLINK</vt:lpstr>
      <vt:lpstr>Technical Topics – MPAGES_EVENT</vt:lpstr>
      <vt:lpstr>Technical Topics – MPAGES_EVENT</vt:lpstr>
      <vt:lpstr>Technical Topics – MPAGES_EVENT</vt:lpstr>
      <vt:lpstr>Technical Topics – MPAGES_EVENT</vt:lpstr>
      <vt:lpstr>Technical Topics - XMLCclRequest</vt:lpstr>
      <vt:lpstr>Technical Topics - JQuery</vt:lpstr>
      <vt:lpstr>MPage Web Service</vt:lpstr>
      <vt:lpstr>MPage Webservice API</vt:lpstr>
      <vt:lpstr>MPage Webservice Set-up</vt:lpstr>
      <vt:lpstr>MPage Webservice URL</vt:lpstr>
      <vt:lpstr>Technical Topics – MPage Flow</vt:lpstr>
      <vt:lpstr>MPages Future – GAIA and FUSION </vt:lpstr>
      <vt:lpstr>GAIA</vt:lpstr>
      <vt:lpstr>GAIA</vt:lpstr>
      <vt:lpstr>GAIA</vt:lpstr>
      <vt:lpstr>MPages Fusion</vt:lpstr>
      <vt:lpstr>MPages Fusion</vt:lpstr>
      <vt:lpstr>MPages Fusion</vt:lpstr>
      <vt:lpstr>MPages Fusion</vt:lpstr>
      <vt:lpstr>Mpages Development “Tools”</vt:lpstr>
      <vt:lpstr>Training Agenda</vt:lpstr>
      <vt:lpstr>Questions?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Johnson,Jordin</dc:creator>
  <cp:lastModifiedBy>Heits,Brian</cp:lastModifiedBy>
  <cp:revision>71</cp:revision>
  <cp:lastPrinted>2014-07-18T00:05:08Z</cp:lastPrinted>
  <dcterms:created xsi:type="dcterms:W3CDTF">2015-01-15T15:30:59Z</dcterms:created>
  <dcterms:modified xsi:type="dcterms:W3CDTF">2019-07-08T00:19:38Z</dcterms:modified>
</cp:coreProperties>
</file>